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72" r:id="rId2"/>
  </p:sldMasterIdLst>
  <p:notesMasterIdLst>
    <p:notesMasterId r:id="rId23"/>
  </p:notesMasterIdLst>
  <p:sldIdLst>
    <p:sldId id="281" r:id="rId3"/>
    <p:sldId id="263" r:id="rId4"/>
    <p:sldId id="285" r:id="rId5"/>
    <p:sldId id="264" r:id="rId6"/>
    <p:sldId id="265" r:id="rId7"/>
    <p:sldId id="266" r:id="rId8"/>
    <p:sldId id="267" r:id="rId9"/>
    <p:sldId id="268" r:id="rId10"/>
    <p:sldId id="269" r:id="rId11"/>
    <p:sldId id="282" r:id="rId12"/>
    <p:sldId id="270" r:id="rId13"/>
    <p:sldId id="276" r:id="rId14"/>
    <p:sldId id="283" r:id="rId15"/>
    <p:sldId id="271" r:id="rId16"/>
    <p:sldId id="278" r:id="rId17"/>
    <p:sldId id="286" r:id="rId18"/>
    <p:sldId id="280" r:id="rId19"/>
    <p:sldId id="284" r:id="rId20"/>
    <p:sldId id="274" r:id="rId21"/>
    <p:sldId id="279" r:id="rId22"/>
  </p:sldIdLst>
  <p:sldSz cx="9144000" cy="6858000" type="screen4x3"/>
  <p:notesSz cx="6858000" cy="9144000"/>
  <p:embeddedFontLst>
    <p:embeddedFont>
      <p:font typeface="Impact" pitchFamily="34" charset="0"/>
      <p:regular r:id="rId24"/>
    </p:embeddedFont>
    <p:embeddedFont>
      <p:font typeface="Calibri" pitchFamily="34" charset="0"/>
      <p:regular r:id="rId25"/>
      <p:bold r:id="rId26"/>
      <p:italic r:id="rId27"/>
      <p:boldItalic r:id="rId28"/>
    </p:embeddedFont>
    <p:embeddedFont>
      <p:font typeface="Aharoni" pitchFamily="2" charset="-79"/>
      <p:bold r:id="rId29"/>
    </p:embeddedFont>
    <p:embeddedFont>
      <p:font typeface="Cambria" pitchFamily="18" charset="0"/>
      <p:regular r:id="rId30"/>
      <p:bold r:id="rId31"/>
      <p:italic r:id="rId32"/>
      <p:boldItalic r:id="rId33"/>
    </p:embeddedFont>
    <p:embeddedFont>
      <p:font typeface="Bernard MT Condensed" pitchFamily="18" charset="0"/>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192" autoAdjust="0"/>
  </p:normalViewPr>
  <p:slideViewPr>
    <p:cSldViewPr>
      <p:cViewPr varScale="1">
        <p:scale>
          <a:sx n="61" d="100"/>
          <a:sy n="61" d="100"/>
        </p:scale>
        <p:origin x="-162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3.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1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56E9E2-B6E6-47BD-8B66-977C4B4CEDB0}"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340DC8D2-BDAA-430B-A40C-A6CEEF000974}">
      <dgm:prSet phldrT="[Text]"/>
      <dgm:spPr/>
      <dgm:t>
        <a:bodyPr/>
        <a:lstStyle/>
        <a:p>
          <a:r>
            <a:rPr lang="en-US" dirty="0" smtClean="0"/>
            <a:t>Grace</a:t>
          </a:r>
          <a:endParaRPr lang="en-US" dirty="0"/>
        </a:p>
      </dgm:t>
    </dgm:pt>
    <dgm:pt modelId="{EF71F0F0-0F47-4870-916A-15E07EE82F43}" type="parTrans" cxnId="{484FF5F7-AA10-4012-AA0E-A2F51BCBBB9E}">
      <dgm:prSet/>
      <dgm:spPr/>
      <dgm:t>
        <a:bodyPr/>
        <a:lstStyle/>
        <a:p>
          <a:endParaRPr lang="en-US"/>
        </a:p>
      </dgm:t>
    </dgm:pt>
    <dgm:pt modelId="{E686BF81-7D4F-4124-8E69-C0C8AB30FC5F}" type="sibTrans" cxnId="{484FF5F7-AA10-4012-AA0E-A2F51BCBBB9E}">
      <dgm:prSet/>
      <dgm:spPr/>
      <dgm:t>
        <a:bodyPr/>
        <a:lstStyle/>
        <a:p>
          <a:endParaRPr lang="en-US"/>
        </a:p>
      </dgm:t>
    </dgm:pt>
    <dgm:pt modelId="{25F110D6-A8C0-49CA-922D-F1E26BB570E6}">
      <dgm:prSet phldrT="[Text]"/>
      <dgm:spPr>
        <a:solidFill>
          <a:schemeClr val="accent4">
            <a:lumMod val="60000"/>
            <a:lumOff val="40000"/>
            <a:alpha val="49000"/>
          </a:schemeClr>
        </a:solidFill>
      </dgm:spPr>
      <dgm:t>
        <a:bodyPr/>
        <a:lstStyle/>
        <a:p>
          <a:r>
            <a:rPr lang="en-US" spc="-150" dirty="0" smtClean="0"/>
            <a:t>Righteousness</a:t>
          </a:r>
          <a:endParaRPr lang="en-US" spc="-150" dirty="0"/>
        </a:p>
      </dgm:t>
    </dgm:pt>
    <dgm:pt modelId="{D02B71E8-7841-436A-B9FD-B36118EF44F3}" type="parTrans" cxnId="{2858B5C6-8B18-4332-8FD2-9149904FEF85}">
      <dgm:prSet/>
      <dgm:spPr/>
      <dgm:t>
        <a:bodyPr/>
        <a:lstStyle/>
        <a:p>
          <a:endParaRPr lang="en-US"/>
        </a:p>
      </dgm:t>
    </dgm:pt>
    <dgm:pt modelId="{61CF3F31-C65C-45D3-9488-ABB62F6348A1}" type="sibTrans" cxnId="{2858B5C6-8B18-4332-8FD2-9149904FEF85}">
      <dgm:prSet/>
      <dgm:spPr/>
      <dgm:t>
        <a:bodyPr/>
        <a:lstStyle/>
        <a:p>
          <a:endParaRPr lang="en-US"/>
        </a:p>
      </dgm:t>
    </dgm:pt>
    <dgm:pt modelId="{7B1DF269-BF9D-4604-AB84-5408BB29205E}" type="pres">
      <dgm:prSet presAssocID="{2356E9E2-B6E6-47BD-8B66-977C4B4CEDB0}" presName="rootnode" presStyleCnt="0">
        <dgm:presLayoutVars>
          <dgm:chMax/>
          <dgm:chPref/>
          <dgm:dir/>
          <dgm:animLvl val="lvl"/>
        </dgm:presLayoutVars>
      </dgm:prSet>
      <dgm:spPr/>
      <dgm:t>
        <a:bodyPr/>
        <a:lstStyle/>
        <a:p>
          <a:endParaRPr lang="en-US"/>
        </a:p>
      </dgm:t>
    </dgm:pt>
    <dgm:pt modelId="{9F53AFB6-22CB-435C-AFE3-2FC059F604E6}" type="pres">
      <dgm:prSet presAssocID="{340DC8D2-BDAA-430B-A40C-A6CEEF000974}" presName="composite" presStyleCnt="0"/>
      <dgm:spPr/>
    </dgm:pt>
    <dgm:pt modelId="{66A93087-B318-44B8-A0D8-9931DE994F01}" type="pres">
      <dgm:prSet presAssocID="{340DC8D2-BDAA-430B-A40C-A6CEEF000974}" presName="bentUpArrow1" presStyleLbl="alignImgPlace1" presStyleIdx="0" presStyleCnt="1"/>
      <dgm:spPr/>
    </dgm:pt>
    <dgm:pt modelId="{628E2AC0-EA09-4915-BD7F-2D0232EF3779}" type="pres">
      <dgm:prSet presAssocID="{340DC8D2-BDAA-430B-A40C-A6CEEF000974}" presName="ParentText" presStyleLbl="node1" presStyleIdx="0" presStyleCnt="2" custScaleX="128170">
        <dgm:presLayoutVars>
          <dgm:chMax val="1"/>
          <dgm:chPref val="1"/>
          <dgm:bulletEnabled val="1"/>
        </dgm:presLayoutVars>
      </dgm:prSet>
      <dgm:spPr/>
      <dgm:t>
        <a:bodyPr/>
        <a:lstStyle/>
        <a:p>
          <a:endParaRPr lang="en-US"/>
        </a:p>
      </dgm:t>
    </dgm:pt>
    <dgm:pt modelId="{A8406CEC-B659-4749-9429-BF832FD1E696}" type="pres">
      <dgm:prSet presAssocID="{340DC8D2-BDAA-430B-A40C-A6CEEF000974}" presName="ChildText" presStyleLbl="revTx" presStyleIdx="0" presStyleCnt="1">
        <dgm:presLayoutVars>
          <dgm:chMax val="0"/>
          <dgm:chPref val="0"/>
          <dgm:bulletEnabled val="1"/>
        </dgm:presLayoutVars>
      </dgm:prSet>
      <dgm:spPr/>
      <dgm:t>
        <a:bodyPr/>
        <a:lstStyle/>
        <a:p>
          <a:endParaRPr lang="en-US"/>
        </a:p>
      </dgm:t>
    </dgm:pt>
    <dgm:pt modelId="{3595EAF5-0006-4F31-B3E6-6C0AFC80C3BF}" type="pres">
      <dgm:prSet presAssocID="{E686BF81-7D4F-4124-8E69-C0C8AB30FC5F}" presName="sibTrans" presStyleCnt="0"/>
      <dgm:spPr/>
    </dgm:pt>
    <dgm:pt modelId="{F2ED359C-B6B3-4DC5-B3A2-17EC978F611A}" type="pres">
      <dgm:prSet presAssocID="{25F110D6-A8C0-49CA-922D-F1E26BB570E6}" presName="composite" presStyleCnt="0"/>
      <dgm:spPr/>
    </dgm:pt>
    <dgm:pt modelId="{4E9782D6-9B44-4769-8C9E-0D6F4E2B6A43}" type="pres">
      <dgm:prSet presAssocID="{25F110D6-A8C0-49CA-922D-F1E26BB570E6}" presName="ParentText" presStyleLbl="node1" presStyleIdx="1" presStyleCnt="2" custScaleX="127726">
        <dgm:presLayoutVars>
          <dgm:chMax val="1"/>
          <dgm:chPref val="1"/>
          <dgm:bulletEnabled val="1"/>
        </dgm:presLayoutVars>
      </dgm:prSet>
      <dgm:spPr/>
      <dgm:t>
        <a:bodyPr/>
        <a:lstStyle/>
        <a:p>
          <a:endParaRPr lang="en-US"/>
        </a:p>
      </dgm:t>
    </dgm:pt>
  </dgm:ptLst>
  <dgm:cxnLst>
    <dgm:cxn modelId="{484FF5F7-AA10-4012-AA0E-A2F51BCBBB9E}" srcId="{2356E9E2-B6E6-47BD-8B66-977C4B4CEDB0}" destId="{340DC8D2-BDAA-430B-A40C-A6CEEF000974}" srcOrd="0" destOrd="0" parTransId="{EF71F0F0-0F47-4870-916A-15E07EE82F43}" sibTransId="{E686BF81-7D4F-4124-8E69-C0C8AB30FC5F}"/>
    <dgm:cxn modelId="{DFEE447B-EABF-468D-AE86-B072E2C84B3B}" type="presOf" srcId="{340DC8D2-BDAA-430B-A40C-A6CEEF000974}" destId="{628E2AC0-EA09-4915-BD7F-2D0232EF3779}" srcOrd="0" destOrd="0" presId="urn:microsoft.com/office/officeart/2005/8/layout/StepDownProcess"/>
    <dgm:cxn modelId="{1A037690-8D73-4A01-84EC-5EB9B075DD1B}" type="presOf" srcId="{2356E9E2-B6E6-47BD-8B66-977C4B4CEDB0}" destId="{7B1DF269-BF9D-4604-AB84-5408BB29205E}" srcOrd="0" destOrd="0" presId="urn:microsoft.com/office/officeart/2005/8/layout/StepDownProcess"/>
    <dgm:cxn modelId="{ACA37C51-3DC7-4A4F-AC63-F0BCD031002A}" type="presOf" srcId="{25F110D6-A8C0-49CA-922D-F1E26BB570E6}" destId="{4E9782D6-9B44-4769-8C9E-0D6F4E2B6A43}" srcOrd="0" destOrd="0" presId="urn:microsoft.com/office/officeart/2005/8/layout/StepDownProcess"/>
    <dgm:cxn modelId="{2858B5C6-8B18-4332-8FD2-9149904FEF85}" srcId="{2356E9E2-B6E6-47BD-8B66-977C4B4CEDB0}" destId="{25F110D6-A8C0-49CA-922D-F1E26BB570E6}" srcOrd="1" destOrd="0" parTransId="{D02B71E8-7841-436A-B9FD-B36118EF44F3}" sibTransId="{61CF3F31-C65C-45D3-9488-ABB62F6348A1}"/>
    <dgm:cxn modelId="{1178E7FC-81E1-44CC-8B52-507C1973C3A8}" type="presParOf" srcId="{7B1DF269-BF9D-4604-AB84-5408BB29205E}" destId="{9F53AFB6-22CB-435C-AFE3-2FC059F604E6}" srcOrd="0" destOrd="0" presId="urn:microsoft.com/office/officeart/2005/8/layout/StepDownProcess"/>
    <dgm:cxn modelId="{0EF5945A-8192-4BC7-8E8C-1FE5F23AE1BB}" type="presParOf" srcId="{9F53AFB6-22CB-435C-AFE3-2FC059F604E6}" destId="{66A93087-B318-44B8-A0D8-9931DE994F01}" srcOrd="0" destOrd="0" presId="urn:microsoft.com/office/officeart/2005/8/layout/StepDownProcess"/>
    <dgm:cxn modelId="{C2BAF313-E7B3-4A72-9F46-F9C834F19898}" type="presParOf" srcId="{9F53AFB6-22CB-435C-AFE3-2FC059F604E6}" destId="{628E2AC0-EA09-4915-BD7F-2D0232EF3779}" srcOrd="1" destOrd="0" presId="urn:microsoft.com/office/officeart/2005/8/layout/StepDownProcess"/>
    <dgm:cxn modelId="{C94BA502-1F35-4CEB-BFA0-2CB59CCAB7DA}" type="presParOf" srcId="{9F53AFB6-22CB-435C-AFE3-2FC059F604E6}" destId="{A8406CEC-B659-4749-9429-BF832FD1E696}" srcOrd="2" destOrd="0" presId="urn:microsoft.com/office/officeart/2005/8/layout/StepDownProcess"/>
    <dgm:cxn modelId="{74C92DE2-B683-4D5F-B0C8-06721FB87419}" type="presParOf" srcId="{7B1DF269-BF9D-4604-AB84-5408BB29205E}" destId="{3595EAF5-0006-4F31-B3E6-6C0AFC80C3BF}" srcOrd="1" destOrd="0" presId="urn:microsoft.com/office/officeart/2005/8/layout/StepDownProcess"/>
    <dgm:cxn modelId="{2D547203-BE7B-4253-89F8-D72151A189F0}" type="presParOf" srcId="{7B1DF269-BF9D-4604-AB84-5408BB29205E}" destId="{F2ED359C-B6B3-4DC5-B3A2-17EC978F611A}" srcOrd="2" destOrd="0" presId="urn:microsoft.com/office/officeart/2005/8/layout/StepDownProcess"/>
    <dgm:cxn modelId="{56E34B84-846E-4129-9012-33412114D488}" type="presParOf" srcId="{F2ED359C-B6B3-4DC5-B3A2-17EC978F611A}" destId="{4E9782D6-9B44-4769-8C9E-0D6F4E2B6A43}"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A93087-B318-44B8-A0D8-9931DE994F01}">
      <dsp:nvSpPr>
        <dsp:cNvPr id="0" name=""/>
        <dsp:cNvSpPr/>
      </dsp:nvSpPr>
      <dsp:spPr>
        <a:xfrm rot="5400000">
          <a:off x="680961" y="2070316"/>
          <a:ext cx="1352267" cy="1539508"/>
        </a:xfrm>
        <a:prstGeom prst="bentUpArrow">
          <a:avLst>
            <a:gd name="adj1" fmla="val 32840"/>
            <a:gd name="adj2" fmla="val 25000"/>
            <a:gd name="adj3" fmla="val 35780"/>
          </a:avLst>
        </a:prstGeom>
        <a:solidFill>
          <a:schemeClr val="accent1">
            <a:tint val="50000"/>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8E2AC0-EA09-4915-BD7F-2D0232EF3779}">
      <dsp:nvSpPr>
        <dsp:cNvPr id="0" name=""/>
        <dsp:cNvSpPr/>
      </dsp:nvSpPr>
      <dsp:spPr>
        <a:xfrm>
          <a:off x="2058" y="571301"/>
          <a:ext cx="2917690" cy="1593421"/>
        </a:xfrm>
        <a:prstGeom prst="roundRect">
          <a:avLst>
            <a:gd name="adj" fmla="val 16670"/>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t>Grace</a:t>
          </a:r>
          <a:endParaRPr lang="en-US" sz="3700" kern="1200" dirty="0"/>
        </a:p>
      </dsp:txBody>
      <dsp:txXfrm>
        <a:off x="79856" y="649099"/>
        <a:ext cx="2762094" cy="1437825"/>
      </dsp:txXfrm>
    </dsp:sp>
    <dsp:sp modelId="{A8406CEC-B659-4749-9429-BF832FD1E696}">
      <dsp:nvSpPr>
        <dsp:cNvPr id="0" name=""/>
        <dsp:cNvSpPr/>
      </dsp:nvSpPr>
      <dsp:spPr>
        <a:xfrm>
          <a:off x="2599114" y="723270"/>
          <a:ext cx="1655652" cy="1287873"/>
        </a:xfrm>
        <a:prstGeom prst="rect">
          <a:avLst/>
        </a:prstGeom>
        <a:noFill/>
        <a:ln>
          <a:noFill/>
        </a:ln>
        <a:effectLst/>
      </dsp:spPr>
      <dsp:style>
        <a:lnRef idx="0">
          <a:scrgbClr r="0" g="0" b="0"/>
        </a:lnRef>
        <a:fillRef idx="0">
          <a:scrgbClr r="0" g="0" b="0"/>
        </a:fillRef>
        <a:effectRef idx="0">
          <a:scrgbClr r="0" g="0" b="0"/>
        </a:effectRef>
        <a:fontRef idx="minor"/>
      </dsp:style>
    </dsp:sp>
    <dsp:sp modelId="{4E9782D6-9B44-4769-8C9E-0D6F4E2B6A43}">
      <dsp:nvSpPr>
        <dsp:cNvPr id="0" name=""/>
        <dsp:cNvSpPr/>
      </dsp:nvSpPr>
      <dsp:spPr>
        <a:xfrm>
          <a:off x="2043358" y="2361239"/>
          <a:ext cx="2907582" cy="1593421"/>
        </a:xfrm>
        <a:prstGeom prst="roundRect">
          <a:avLst>
            <a:gd name="adj" fmla="val 16670"/>
          </a:avLst>
        </a:prstGeom>
        <a:solidFill>
          <a:schemeClr val="accent4">
            <a:lumMod val="60000"/>
            <a:lumOff val="40000"/>
            <a:alpha val="4900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spc="-150" dirty="0" smtClean="0"/>
            <a:t>Righteousness</a:t>
          </a:r>
          <a:endParaRPr lang="en-US" sz="3700" kern="1200" spc="-150" dirty="0"/>
        </a:p>
      </dsp:txBody>
      <dsp:txXfrm>
        <a:off x="2121156" y="2439037"/>
        <a:ext cx="2751986" cy="1437825"/>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B48E55-5B2B-4037-8DC5-6418E4849EF5}" type="datetimeFigureOut">
              <a:rPr lang="en-US" smtClean="0"/>
              <a:t>7/7/2012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8D63A9-97D6-40C6-B435-09F565C3FA86}" type="slidenum">
              <a:rPr lang="en-US" smtClean="0"/>
              <a:t>‹#›</a:t>
            </a:fld>
            <a:endParaRPr lang="en-US"/>
          </a:p>
        </p:txBody>
      </p:sp>
    </p:spTree>
    <p:extLst>
      <p:ext uri="{BB962C8B-B14F-4D97-AF65-F5344CB8AC3E}">
        <p14:creationId xmlns:p14="http://schemas.microsoft.com/office/powerpoint/2010/main" val="1167410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8D63A9-97D6-40C6-B435-09F565C3FA86}" type="slidenum">
              <a:rPr lang="en-US" smtClean="0"/>
              <a:t>1</a:t>
            </a:fld>
            <a:endParaRPr lang="en-US"/>
          </a:p>
        </p:txBody>
      </p:sp>
    </p:spTree>
    <p:extLst>
      <p:ext uri="{BB962C8B-B14F-4D97-AF65-F5344CB8AC3E}">
        <p14:creationId xmlns:p14="http://schemas.microsoft.com/office/powerpoint/2010/main" val="33197173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8D63A9-97D6-40C6-B435-09F565C3FA86}" type="slidenum">
              <a:rPr lang="en-US" smtClean="0"/>
              <a:t>16</a:t>
            </a:fld>
            <a:endParaRPr lang="en-US"/>
          </a:p>
        </p:txBody>
      </p:sp>
    </p:spTree>
    <p:extLst>
      <p:ext uri="{BB962C8B-B14F-4D97-AF65-F5344CB8AC3E}">
        <p14:creationId xmlns:p14="http://schemas.microsoft.com/office/powerpoint/2010/main" val="37471166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Alexander Campbell penned</a:t>
            </a:r>
            <a:r>
              <a:rPr lang="en-US" baseline="0" dirty="0" smtClean="0"/>
              <a:t> this to his father in 1812.</a:t>
            </a:r>
            <a:endParaRPr lang="en-US" dirty="0"/>
          </a:p>
        </p:txBody>
      </p:sp>
      <p:sp>
        <p:nvSpPr>
          <p:cNvPr id="4" name="Slide Number Placeholder 3"/>
          <p:cNvSpPr>
            <a:spLocks noGrp="1"/>
          </p:cNvSpPr>
          <p:nvPr>
            <p:ph type="sldNum" sz="quarter" idx="10"/>
          </p:nvPr>
        </p:nvSpPr>
        <p:spPr/>
        <p:txBody>
          <a:bodyPr/>
          <a:lstStyle/>
          <a:p>
            <a:fld id="{2C8D63A9-97D6-40C6-B435-09F565C3FA86}" type="slidenum">
              <a:rPr lang="en-US" smtClean="0"/>
              <a:t>17</a:t>
            </a:fld>
            <a:endParaRPr lang="en-US"/>
          </a:p>
        </p:txBody>
      </p:sp>
    </p:spTree>
    <p:extLst>
      <p:ext uri="{BB962C8B-B14F-4D97-AF65-F5344CB8AC3E}">
        <p14:creationId xmlns:p14="http://schemas.microsoft.com/office/powerpoint/2010/main" val="2320739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8D63A9-97D6-40C6-B435-09F565C3FA86}" type="slidenum">
              <a:rPr lang="en-US" smtClean="0"/>
              <a:t>8</a:t>
            </a:fld>
            <a:endParaRPr lang="en-US"/>
          </a:p>
        </p:txBody>
      </p:sp>
    </p:spTree>
    <p:extLst>
      <p:ext uri="{BB962C8B-B14F-4D97-AF65-F5344CB8AC3E}">
        <p14:creationId xmlns:p14="http://schemas.microsoft.com/office/powerpoint/2010/main" val="3747116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on this in</a:t>
            </a:r>
            <a:r>
              <a:rPr lang="en-US" baseline="0" dirty="0" smtClean="0"/>
              <a:t> a future lesson, but as you can see very clearly here, there is a need for you to be Jesus Christ without which there is no grace, and hence no righteousness </a:t>
            </a:r>
            <a:r>
              <a:rPr lang="en-US" baseline="0" smtClean="0"/>
              <a:t>and finally no life!</a:t>
            </a:r>
            <a:endParaRPr lang="en-US" dirty="0"/>
          </a:p>
        </p:txBody>
      </p:sp>
      <p:sp>
        <p:nvSpPr>
          <p:cNvPr id="4" name="Slide Number Placeholder 3"/>
          <p:cNvSpPr>
            <a:spLocks noGrp="1"/>
          </p:cNvSpPr>
          <p:nvPr>
            <p:ph type="sldNum" sz="quarter" idx="10"/>
          </p:nvPr>
        </p:nvSpPr>
        <p:spPr/>
        <p:txBody>
          <a:bodyPr/>
          <a:lstStyle/>
          <a:p>
            <a:fld id="{2C8D63A9-97D6-40C6-B435-09F565C3FA86}" type="slidenum">
              <a:rPr lang="en-US" smtClean="0"/>
              <a:t>9</a:t>
            </a:fld>
            <a:endParaRPr lang="en-US"/>
          </a:p>
        </p:txBody>
      </p:sp>
    </p:spTree>
    <p:extLst>
      <p:ext uri="{BB962C8B-B14F-4D97-AF65-F5344CB8AC3E}">
        <p14:creationId xmlns:p14="http://schemas.microsoft.com/office/powerpoint/2010/main" val="2662766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“malignity of sin” I mean, the intense hatred</a:t>
            </a:r>
            <a:r>
              <a:rPr lang="en-US" baseline="0" dirty="0" smtClean="0"/>
              <a:t> and harmful effect that sin has upon us. I am speaking of the overall demerit of sin. We don’t see the full epic proportion of sin by the law. </a:t>
            </a:r>
            <a:endParaRPr lang="en-US" dirty="0"/>
          </a:p>
        </p:txBody>
      </p:sp>
      <p:sp>
        <p:nvSpPr>
          <p:cNvPr id="4" name="Slide Number Placeholder 3"/>
          <p:cNvSpPr>
            <a:spLocks noGrp="1"/>
          </p:cNvSpPr>
          <p:nvPr>
            <p:ph type="sldNum" sz="quarter" idx="10"/>
          </p:nvPr>
        </p:nvSpPr>
        <p:spPr/>
        <p:txBody>
          <a:bodyPr/>
          <a:lstStyle/>
          <a:p>
            <a:fld id="{2C8D63A9-97D6-40C6-B435-09F565C3FA86}" type="slidenum">
              <a:rPr lang="en-US" smtClean="0"/>
              <a:t>10</a:t>
            </a:fld>
            <a:endParaRPr lang="en-US"/>
          </a:p>
        </p:txBody>
      </p:sp>
    </p:spTree>
    <p:extLst>
      <p:ext uri="{BB962C8B-B14F-4D97-AF65-F5344CB8AC3E}">
        <p14:creationId xmlns:p14="http://schemas.microsoft.com/office/powerpoint/2010/main" val="348080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8D63A9-97D6-40C6-B435-09F565C3FA86}" type="slidenum">
              <a:rPr lang="en-US" smtClean="0"/>
              <a:t>11</a:t>
            </a:fld>
            <a:endParaRPr lang="en-US"/>
          </a:p>
        </p:txBody>
      </p:sp>
    </p:spTree>
    <p:extLst>
      <p:ext uri="{BB962C8B-B14F-4D97-AF65-F5344CB8AC3E}">
        <p14:creationId xmlns:p14="http://schemas.microsoft.com/office/powerpoint/2010/main" val="3747116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8D63A9-97D6-40C6-B435-09F565C3FA86}" type="slidenum">
              <a:rPr lang="en-US" smtClean="0"/>
              <a:t>12</a:t>
            </a:fld>
            <a:endParaRPr lang="en-US"/>
          </a:p>
        </p:txBody>
      </p:sp>
    </p:spTree>
    <p:extLst>
      <p:ext uri="{BB962C8B-B14F-4D97-AF65-F5344CB8AC3E}">
        <p14:creationId xmlns:p14="http://schemas.microsoft.com/office/powerpoint/2010/main" val="3747116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8D63A9-97D6-40C6-B435-09F565C3FA86}" type="slidenum">
              <a:rPr lang="en-US" smtClean="0"/>
              <a:t>13</a:t>
            </a:fld>
            <a:endParaRPr lang="en-US"/>
          </a:p>
        </p:txBody>
      </p:sp>
    </p:spTree>
    <p:extLst>
      <p:ext uri="{BB962C8B-B14F-4D97-AF65-F5344CB8AC3E}">
        <p14:creationId xmlns:p14="http://schemas.microsoft.com/office/powerpoint/2010/main" val="348080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the law required was in some aspects, like an adversary to us (Col. 2:14). For what it required it therefore condemned.   If</a:t>
            </a:r>
            <a:r>
              <a:rPr lang="en-US" baseline="0" dirty="0" smtClean="0"/>
              <a:t> you did not keep the law perfectly, then you were condemned by the law and were under the curse (Gal. 3:10). The location of traveling to Jerusalem 3 times a year and the limitations of the Sabbath day would actually oppose the spread of gospel preaching, were it in force today!  These things show the limited scope of the Law, to one nation, Israel.</a:t>
            </a:r>
            <a:endParaRPr lang="en-US" dirty="0"/>
          </a:p>
        </p:txBody>
      </p:sp>
      <p:sp>
        <p:nvSpPr>
          <p:cNvPr id="4" name="Slide Number Placeholder 3"/>
          <p:cNvSpPr>
            <a:spLocks noGrp="1"/>
          </p:cNvSpPr>
          <p:nvPr>
            <p:ph type="sldNum" sz="quarter" idx="10"/>
          </p:nvPr>
        </p:nvSpPr>
        <p:spPr/>
        <p:txBody>
          <a:bodyPr/>
          <a:lstStyle/>
          <a:p>
            <a:fld id="{2C8D63A9-97D6-40C6-B435-09F565C3FA86}" type="slidenum">
              <a:rPr lang="en-US" smtClean="0"/>
              <a:t>14</a:t>
            </a:fld>
            <a:endParaRPr lang="en-US"/>
          </a:p>
        </p:txBody>
      </p:sp>
    </p:spTree>
    <p:extLst>
      <p:ext uri="{BB962C8B-B14F-4D97-AF65-F5344CB8AC3E}">
        <p14:creationId xmlns:p14="http://schemas.microsoft.com/office/powerpoint/2010/main" val="37471166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8D63A9-97D6-40C6-B435-09F565C3FA86}" type="slidenum">
              <a:rPr lang="en-US" smtClean="0"/>
              <a:t>15</a:t>
            </a:fld>
            <a:endParaRPr lang="en-US"/>
          </a:p>
        </p:txBody>
      </p:sp>
    </p:spTree>
    <p:extLst>
      <p:ext uri="{BB962C8B-B14F-4D97-AF65-F5344CB8AC3E}">
        <p14:creationId xmlns:p14="http://schemas.microsoft.com/office/powerpoint/2010/main" val="3747116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latin typeface="Cambr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EAB3553E-7876-416E-9C2D-6C16FA736A0D}" type="datetimeFigureOut">
              <a:rPr lang="en-US" smtClean="0"/>
              <a:t>7/7/2012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9988D6-B2F9-46B0-A24B-05D74B1FF84D}"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B3553E-7876-416E-9C2D-6C16FA736A0D}" type="datetimeFigureOut">
              <a:rPr lang="en-US" smtClean="0"/>
              <a:t>7/7/2012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9988D6-B2F9-46B0-A24B-05D74B1FF84D}"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B3553E-7876-416E-9C2D-6C16FA736A0D}" type="datetimeFigureOut">
              <a:rPr lang="en-US" smtClean="0"/>
              <a:t>7/7/2012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9988D6-B2F9-46B0-A24B-05D74B1FF84D}"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B3553E-7876-416E-9C2D-6C16FA736A0D}" type="datetimeFigureOut">
              <a:rPr lang="en-US" smtClean="0"/>
              <a:t>7/7/2012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9988D6-B2F9-46B0-A24B-05D74B1FF84D}"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B3553E-7876-416E-9C2D-6C16FA736A0D}" type="datetimeFigureOut">
              <a:rPr lang="en-US" smtClean="0"/>
              <a:t>7/7/2012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9988D6-B2F9-46B0-A24B-05D74B1FF84D}"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B3553E-7876-416E-9C2D-6C16FA736A0D}" type="datetimeFigureOut">
              <a:rPr lang="en-US" smtClean="0"/>
              <a:t>7/7/2012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9988D6-B2F9-46B0-A24B-05D74B1FF84D}"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B3553E-7876-416E-9C2D-6C16FA736A0D}" type="datetimeFigureOut">
              <a:rPr lang="en-US" smtClean="0"/>
              <a:t>7/7/2012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9988D6-B2F9-46B0-A24B-05D74B1FF84D}"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B3553E-7876-416E-9C2D-6C16FA736A0D}" type="datetimeFigureOut">
              <a:rPr lang="en-US" smtClean="0"/>
              <a:t>7/7/2012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9988D6-B2F9-46B0-A24B-05D74B1FF84D}"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B3553E-7876-416E-9C2D-6C16FA736A0D}" type="datetimeFigureOut">
              <a:rPr lang="en-US" smtClean="0"/>
              <a:t>7/7/2012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9988D6-B2F9-46B0-A24B-05D74B1FF84D}"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B3553E-7876-416E-9C2D-6C16FA736A0D}" type="datetimeFigureOut">
              <a:rPr lang="en-US" smtClean="0"/>
              <a:t>7/7/2012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9988D6-B2F9-46B0-A24B-05D74B1FF84D}"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B3553E-7876-416E-9C2D-6C16FA736A0D}" type="datetimeFigureOut">
              <a:rPr lang="en-US" smtClean="0"/>
              <a:t>7/7/2012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9988D6-B2F9-46B0-A24B-05D74B1FF84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762000" y="381000"/>
            <a:ext cx="7543800" cy="3886200"/>
          </a:xfrm>
        </p:spPr>
        <p:txBody>
          <a:bodyPr/>
          <a:lstStyle>
            <a:lvl1pPr>
              <a:defRPr>
                <a:latin typeface="Cambria" pitchFamily="18" charset="0"/>
              </a:defRPr>
            </a:lvl1pPr>
            <a:lvl2pPr>
              <a:defRPr>
                <a:latin typeface="Cambria" pitchFamily="18" charset="0"/>
              </a:defRPr>
            </a:lvl2pPr>
            <a:lvl3pPr>
              <a:defRPr>
                <a:latin typeface="Cambria" pitchFamily="18" charset="0"/>
              </a:defRPr>
            </a:lvl3pPr>
            <a:lvl4pPr>
              <a:defRPr>
                <a:latin typeface="Cambria" pitchFamily="18" charset="0"/>
              </a:defRPr>
            </a:lvl4pPr>
            <a:lvl5pPr>
              <a:defRPr>
                <a:latin typeface="Cambria"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AB3553E-7876-416E-9C2D-6C16FA736A0D}" type="datetimeFigureOut">
              <a:rPr lang="en-US" smtClean="0"/>
              <a:t>7/7/2012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9988D6-B2F9-46B0-A24B-05D74B1FF84D}"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B3553E-7876-416E-9C2D-6C16FA736A0D}" type="datetimeFigureOut">
              <a:rPr lang="en-US" smtClean="0"/>
              <a:t>7/7/2012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9988D6-B2F9-46B0-A24B-05D74B1FF84D}"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B3553E-7876-416E-9C2D-6C16FA736A0D}" type="datetimeFigureOut">
              <a:rPr lang="en-US" smtClean="0"/>
              <a:t>7/7/2012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9988D6-B2F9-46B0-A24B-05D74B1FF84D}"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B3553E-7876-416E-9C2D-6C16FA736A0D}" type="datetimeFigureOut">
              <a:rPr lang="en-US" smtClean="0"/>
              <a:t>7/7/2012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9988D6-B2F9-46B0-A24B-05D74B1FF84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latin typeface="Cambria"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EAB3553E-7876-416E-9C2D-6C16FA736A0D}" type="datetimeFigureOut">
              <a:rPr lang="en-US" smtClean="0"/>
              <a:t>7/7/2012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9988D6-B2F9-46B0-A24B-05D74B1FF84D}"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atin typeface="Cambria" pitchFamily="18" charset="0"/>
              </a:defRPr>
            </a:lvl1pPr>
            <a:lvl2pPr>
              <a:defRPr sz="2400">
                <a:latin typeface="Cambria" pitchFamily="18" charset="0"/>
              </a:defRPr>
            </a:lvl2pPr>
            <a:lvl3pPr>
              <a:defRPr sz="2000">
                <a:latin typeface="Cambria" pitchFamily="18" charset="0"/>
              </a:defRPr>
            </a:lvl3pPr>
            <a:lvl4pPr>
              <a:defRPr sz="1800">
                <a:latin typeface="Cambria" pitchFamily="18" charset="0"/>
              </a:defRPr>
            </a:lvl4pPr>
            <a:lvl5pPr>
              <a:defRPr sz="1800">
                <a:latin typeface="Cambria" pitchFamily="18"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atin typeface="Cambria" pitchFamily="18" charset="0"/>
              </a:defRPr>
            </a:lvl1pPr>
            <a:lvl2pPr>
              <a:defRPr sz="2400">
                <a:latin typeface="Cambria" pitchFamily="18" charset="0"/>
              </a:defRPr>
            </a:lvl2pPr>
            <a:lvl3pPr>
              <a:defRPr sz="2000">
                <a:latin typeface="Cambria" pitchFamily="18" charset="0"/>
              </a:defRPr>
            </a:lvl3pPr>
            <a:lvl4pPr>
              <a:defRPr sz="1800">
                <a:latin typeface="Cambria" pitchFamily="18" charset="0"/>
              </a:defRPr>
            </a:lvl4pPr>
            <a:lvl5pPr>
              <a:defRPr sz="1800">
                <a:latin typeface="Cambria" pitchFamily="18"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B3553E-7876-416E-9C2D-6C16FA736A0D}" type="datetimeFigureOut">
              <a:rPr lang="en-US" smtClean="0"/>
              <a:t>7/7/2012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9988D6-B2F9-46B0-A24B-05D74B1FF84D}"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B3553E-7876-416E-9C2D-6C16FA736A0D}" type="datetimeFigureOut">
              <a:rPr lang="en-US" smtClean="0"/>
              <a:t>7/7/2012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9988D6-B2F9-46B0-A24B-05D74B1FF84D}"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AB3553E-7876-416E-9C2D-6C16FA736A0D}" type="datetimeFigureOut">
              <a:rPr lang="en-US" smtClean="0"/>
              <a:t>7/7/2012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9988D6-B2F9-46B0-A24B-05D74B1FF84D}"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B3553E-7876-416E-9C2D-6C16FA736A0D}" type="datetimeFigureOut">
              <a:rPr lang="en-US" smtClean="0"/>
              <a:t>7/7/2012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9988D6-B2F9-46B0-A24B-05D74B1FF84D}"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B3553E-7876-416E-9C2D-6C16FA736A0D}" type="datetimeFigureOut">
              <a:rPr lang="en-US" smtClean="0"/>
              <a:t>7/7/2012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9988D6-B2F9-46B0-A24B-05D74B1FF84D}" type="slidenum">
              <a:rPr lang="en-US" smtClean="0"/>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B3553E-7876-416E-9C2D-6C16FA736A0D}" type="datetimeFigureOut">
              <a:rPr lang="en-US" smtClean="0"/>
              <a:t>7/7/2012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9988D6-B2F9-46B0-A24B-05D74B1FF84D}" type="slidenum">
              <a:rPr lang="en-US" smtClean="0"/>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EAB3553E-7876-416E-9C2D-6C16FA736A0D}" type="datetimeFigureOut">
              <a:rPr lang="en-US" smtClean="0"/>
              <a:t>7/7/2012</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79988D6-B2F9-46B0-A24B-05D74B1FF84D}"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B3553E-7876-416E-9C2D-6C16FA736A0D}" type="datetimeFigureOut">
              <a:rPr lang="en-US" smtClean="0"/>
              <a:t>7/7/2012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9988D6-B2F9-46B0-A24B-05D74B1FF84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smtClean="0"/>
              <a:t>“The Law”</a:t>
            </a:r>
            <a:br>
              <a:rPr lang="en-US" sz="4800" dirty="0" smtClean="0"/>
            </a:br>
            <a:r>
              <a:rPr lang="en-US" sz="4800" dirty="0" smtClean="0"/>
              <a:t>WHAT THE LAW COULD NOT DO</a:t>
            </a:r>
            <a:endParaRPr lang="en-US" sz="4800" dirty="0"/>
          </a:p>
        </p:txBody>
      </p:sp>
      <p:sp>
        <p:nvSpPr>
          <p:cNvPr id="3" name="Subtitle 2"/>
          <p:cNvSpPr>
            <a:spLocks noGrp="1"/>
          </p:cNvSpPr>
          <p:nvPr>
            <p:ph type="subTitle" idx="1"/>
          </p:nvPr>
        </p:nvSpPr>
        <p:spPr/>
        <p:txBody>
          <a:bodyPr/>
          <a:lstStyle/>
          <a:p>
            <a:r>
              <a:rPr lang="en-US" dirty="0" smtClean="0"/>
              <a:t>(part 2)</a:t>
            </a:r>
            <a:endParaRPr lang="en-US" dirty="0"/>
          </a:p>
        </p:txBody>
      </p:sp>
      <p:pic>
        <p:nvPicPr>
          <p:cNvPr id="4" name="Picture 2" descr="C:\Users\Steven\AppData\Local\Microsoft\Windows\Temporary Internet Files\Content.IE5\QFO36E21\MC90015652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200" y="1219200"/>
            <a:ext cx="1787652" cy="1806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661246"/>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Could not exhibit the full malignity of sin</a:t>
            </a:r>
            <a:endParaRPr lang="en-US" dirty="0"/>
          </a:p>
        </p:txBody>
      </p:sp>
      <p:sp>
        <p:nvSpPr>
          <p:cNvPr id="5" name="Text Placeholder 4"/>
          <p:cNvSpPr>
            <a:spLocks noGrp="1"/>
          </p:cNvSpPr>
          <p:nvPr>
            <p:ph type="body" idx="1"/>
          </p:nvPr>
        </p:nvSpPr>
        <p:spPr/>
        <p:txBody>
          <a:bodyPr/>
          <a:lstStyle/>
          <a:p>
            <a:r>
              <a:rPr lang="en-US" dirty="0" smtClean="0"/>
              <a:t>SECTION 2</a:t>
            </a:r>
            <a:endParaRPr lang="en-US" dirty="0"/>
          </a:p>
        </p:txBody>
      </p:sp>
      <p:pic>
        <p:nvPicPr>
          <p:cNvPr id="3074" name="Picture 2" descr="C:\Users\Steven\AppData\Local\Microsoft\Windows\Temporary Internet Files\Content.IE5\QFO36E21\MC90015652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0" y="710339"/>
            <a:ext cx="2337097"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46759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43800" cy="1600200"/>
          </a:xfrm>
        </p:spPr>
        <p:txBody>
          <a:bodyPr>
            <a:normAutofit fontScale="90000"/>
          </a:bodyPr>
          <a:lstStyle/>
          <a:p>
            <a:r>
              <a:rPr lang="en-US" dirty="0"/>
              <a:t>2</a:t>
            </a:r>
            <a:r>
              <a:rPr lang="en-US" dirty="0" smtClean="0"/>
              <a:t>) Could Not Exhibit The Full Malignity of Sin</a:t>
            </a:r>
            <a:endParaRPr lang="en-US" dirty="0"/>
          </a:p>
        </p:txBody>
      </p:sp>
      <p:sp>
        <p:nvSpPr>
          <p:cNvPr id="3" name="Content Placeholder 2"/>
          <p:cNvSpPr>
            <a:spLocks noGrp="1"/>
          </p:cNvSpPr>
          <p:nvPr>
            <p:ph idx="1"/>
          </p:nvPr>
        </p:nvSpPr>
        <p:spPr>
          <a:xfrm>
            <a:off x="457200" y="381000"/>
            <a:ext cx="8229600" cy="4343400"/>
          </a:xfrm>
        </p:spPr>
        <p:txBody>
          <a:bodyPr>
            <a:normAutofit/>
          </a:bodyPr>
          <a:lstStyle/>
          <a:p>
            <a:r>
              <a:rPr lang="en-US" sz="3200" dirty="0" smtClean="0"/>
              <a:t>Law taught and defined what actions were sinful (offensive to God and hurtful to man)</a:t>
            </a:r>
          </a:p>
          <a:p>
            <a:r>
              <a:rPr lang="en-US" sz="3200" dirty="0" smtClean="0"/>
              <a:t>Displayed God’s hatred for the action</a:t>
            </a:r>
          </a:p>
          <a:p>
            <a:pPr lvl="1"/>
            <a:r>
              <a:rPr lang="en-US" sz="2800" dirty="0" smtClean="0"/>
              <a:t>Flood on the world of the ungodly (Gen. 6, 7)</a:t>
            </a:r>
          </a:p>
          <a:p>
            <a:pPr lvl="1"/>
            <a:r>
              <a:rPr lang="en-US" sz="2800" dirty="0" smtClean="0"/>
              <a:t>Destroyed Sodom and Gomorrah (Gen. 19)</a:t>
            </a:r>
          </a:p>
        </p:txBody>
      </p:sp>
    </p:spTree>
    <p:extLst>
      <p:ext uri="{BB962C8B-B14F-4D97-AF65-F5344CB8AC3E}">
        <p14:creationId xmlns:p14="http://schemas.microsoft.com/office/powerpoint/2010/main" val="702996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43800" cy="1600200"/>
          </a:xfrm>
        </p:spPr>
        <p:txBody>
          <a:bodyPr>
            <a:normAutofit fontScale="90000"/>
          </a:bodyPr>
          <a:lstStyle/>
          <a:p>
            <a:r>
              <a:rPr lang="en-US" dirty="0"/>
              <a:t>2</a:t>
            </a:r>
            <a:r>
              <a:rPr lang="en-US" dirty="0" smtClean="0"/>
              <a:t>) Could Not Exhibit The Full Malignity of Sin</a:t>
            </a:r>
            <a:endParaRPr lang="en-US" dirty="0"/>
          </a:p>
        </p:txBody>
      </p:sp>
      <p:sp>
        <p:nvSpPr>
          <p:cNvPr id="3" name="Content Placeholder 2"/>
          <p:cNvSpPr>
            <a:spLocks noGrp="1"/>
          </p:cNvSpPr>
          <p:nvPr>
            <p:ph idx="1"/>
          </p:nvPr>
        </p:nvSpPr>
        <p:spPr>
          <a:xfrm>
            <a:off x="457200" y="381000"/>
            <a:ext cx="8229600" cy="4343400"/>
          </a:xfrm>
        </p:spPr>
        <p:txBody>
          <a:bodyPr>
            <a:normAutofit/>
          </a:bodyPr>
          <a:lstStyle/>
          <a:p>
            <a:r>
              <a:rPr lang="en-US" sz="3200" dirty="0" smtClean="0"/>
              <a:t>Hinted at the demerit of sin</a:t>
            </a:r>
          </a:p>
          <a:p>
            <a:pPr lvl="1"/>
            <a:r>
              <a:rPr lang="en-US" sz="2800" dirty="0" smtClean="0"/>
              <a:t>Sin brings death</a:t>
            </a:r>
          </a:p>
          <a:p>
            <a:pPr lvl="1"/>
            <a:r>
              <a:rPr lang="en-US" sz="2800" dirty="0" smtClean="0"/>
              <a:t>Animal sacrifices for sin</a:t>
            </a:r>
          </a:p>
          <a:p>
            <a:r>
              <a:rPr lang="en-US" sz="3200" dirty="0" smtClean="0"/>
              <a:t>New Testament has an open exhibit of sin by Jesus hanging on the cross</a:t>
            </a:r>
          </a:p>
          <a:p>
            <a:pPr lvl="1"/>
            <a:r>
              <a:rPr lang="en-US" sz="2800" dirty="0" smtClean="0"/>
              <a:t>Sin is not only </a:t>
            </a:r>
            <a:r>
              <a:rPr lang="en-US" sz="2800" i="1" dirty="0" smtClean="0"/>
              <a:t>offensive</a:t>
            </a:r>
            <a:r>
              <a:rPr lang="en-US" sz="2800" dirty="0" smtClean="0"/>
              <a:t> to God, but </a:t>
            </a:r>
            <a:r>
              <a:rPr lang="en-US" sz="2800" dirty="0" smtClean="0"/>
              <a:t>is also </a:t>
            </a:r>
            <a:r>
              <a:rPr lang="en-US" sz="2800" i="1" dirty="0" smtClean="0"/>
              <a:t>hurtful</a:t>
            </a:r>
            <a:r>
              <a:rPr lang="en-US" sz="2800" dirty="0" smtClean="0"/>
              <a:t> to God (1 Cor. 15:3; Heb. 6:6)</a:t>
            </a:r>
          </a:p>
        </p:txBody>
      </p:sp>
    </p:spTree>
    <p:extLst>
      <p:ext uri="{BB962C8B-B14F-4D97-AF65-F5344CB8AC3E}">
        <p14:creationId xmlns:p14="http://schemas.microsoft.com/office/powerpoint/2010/main" val="309594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par>
                                <p:cTn id="17" presetID="55"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p:cTn id="26"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7"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8" dur="10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p:cTn id="33"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4"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5"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Was not a suitable rule of life for all mankind</a:t>
            </a:r>
            <a:endParaRPr lang="en-US" dirty="0"/>
          </a:p>
        </p:txBody>
      </p:sp>
      <p:sp>
        <p:nvSpPr>
          <p:cNvPr id="5" name="Text Placeholder 4"/>
          <p:cNvSpPr>
            <a:spLocks noGrp="1"/>
          </p:cNvSpPr>
          <p:nvPr>
            <p:ph type="body" idx="1"/>
          </p:nvPr>
        </p:nvSpPr>
        <p:spPr/>
        <p:txBody>
          <a:bodyPr/>
          <a:lstStyle/>
          <a:p>
            <a:r>
              <a:rPr lang="en-US" dirty="0" smtClean="0"/>
              <a:t>SECTION 3</a:t>
            </a:r>
            <a:endParaRPr lang="en-US" dirty="0"/>
          </a:p>
        </p:txBody>
      </p:sp>
      <p:pic>
        <p:nvPicPr>
          <p:cNvPr id="3074" name="Picture 2" descr="C:\Users\Steven\AppData\Local\Microsoft\Windows\Temporary Internet Files\Content.IE5\QFO36E21\MC90015652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0" y="710339"/>
            <a:ext cx="2337097"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453321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620000" cy="1600200"/>
          </a:xfrm>
        </p:spPr>
        <p:txBody>
          <a:bodyPr>
            <a:normAutofit fontScale="90000"/>
          </a:bodyPr>
          <a:lstStyle/>
          <a:p>
            <a:r>
              <a:rPr lang="en-US" dirty="0" smtClean="0"/>
              <a:t>3) Was Not A Suitable Rule Of Life For All Mankind</a:t>
            </a:r>
            <a:endParaRPr lang="en-US" dirty="0"/>
          </a:p>
        </p:txBody>
      </p:sp>
      <p:sp>
        <p:nvSpPr>
          <p:cNvPr id="3" name="Content Placeholder 2"/>
          <p:cNvSpPr>
            <a:spLocks noGrp="1"/>
          </p:cNvSpPr>
          <p:nvPr>
            <p:ph idx="1"/>
          </p:nvPr>
        </p:nvSpPr>
        <p:spPr>
          <a:xfrm>
            <a:off x="457200" y="381000"/>
            <a:ext cx="8229600" cy="4267200"/>
          </a:xfrm>
        </p:spPr>
        <p:txBody>
          <a:bodyPr>
            <a:normAutofit fontScale="92500"/>
          </a:bodyPr>
          <a:lstStyle/>
          <a:p>
            <a:pPr marL="514350" indent="-514350">
              <a:buFont typeface="+mj-lt"/>
              <a:buAutoNum type="arabicPeriod"/>
            </a:pPr>
            <a:r>
              <a:rPr lang="en-US" sz="2800" dirty="0" smtClean="0"/>
              <a:t>Was “contrary” (an adversary) to us and taken away (Col. 2:14)</a:t>
            </a:r>
          </a:p>
          <a:p>
            <a:pPr marL="514350" indent="-514350">
              <a:buFont typeface="+mj-lt"/>
              <a:buAutoNum type="arabicPeriod"/>
            </a:pPr>
            <a:r>
              <a:rPr lang="en-US" sz="2800" dirty="0" smtClean="0"/>
              <a:t>Was given to only one nation under heaven—Israel</a:t>
            </a:r>
          </a:p>
          <a:p>
            <a:pPr lvl="1"/>
            <a:r>
              <a:rPr lang="en-US" sz="2400" dirty="0" smtClean="0"/>
              <a:t>“Therefore the </a:t>
            </a:r>
            <a:r>
              <a:rPr lang="en-US" sz="2400" b="1" dirty="0" smtClean="0"/>
              <a:t>children of Israel </a:t>
            </a:r>
            <a:r>
              <a:rPr lang="en-US" sz="2400" dirty="0" smtClean="0"/>
              <a:t>shall keep the Sabbath, to observe the Sabbath throughout </a:t>
            </a:r>
            <a:r>
              <a:rPr lang="en-US" sz="2400" b="1" dirty="0" smtClean="0"/>
              <a:t>their</a:t>
            </a:r>
            <a:r>
              <a:rPr lang="en-US" sz="2400" dirty="0" smtClean="0"/>
              <a:t> generations as a perpetual covenant. It is a sign between </a:t>
            </a:r>
            <a:r>
              <a:rPr lang="en-US" sz="2400" b="1" dirty="0" smtClean="0"/>
              <a:t>Me and the children of Israel </a:t>
            </a:r>
            <a:r>
              <a:rPr lang="en-US" sz="2400" dirty="0" smtClean="0"/>
              <a:t>forever” (Exod. 31:16, 17)</a:t>
            </a:r>
            <a:endParaRPr lang="en-US" sz="2600" dirty="0" smtClean="0"/>
          </a:p>
          <a:p>
            <a:pPr marL="514350" indent="-514350">
              <a:buFont typeface="+mj-lt"/>
              <a:buAutoNum type="arabicPeriod"/>
            </a:pPr>
            <a:r>
              <a:rPr lang="en-US" sz="2800" dirty="0" smtClean="0"/>
              <a:t>Was given to those who came out of Egyptian bondage (see Deut. 5:12-15)</a:t>
            </a:r>
          </a:p>
          <a:p>
            <a:pPr lvl="1"/>
            <a:r>
              <a:rPr lang="en-US" sz="2400" dirty="0" smtClean="0"/>
              <a:t>Did the church come out of Egyptian bondage?</a:t>
            </a:r>
          </a:p>
        </p:txBody>
      </p:sp>
    </p:spTree>
    <p:extLst>
      <p:ext uri="{BB962C8B-B14F-4D97-AF65-F5344CB8AC3E}">
        <p14:creationId xmlns:p14="http://schemas.microsoft.com/office/powerpoint/2010/main" val="255191372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5673979" cy="5791200"/>
          </a:xfrm>
        </p:spPr>
        <p:txBody>
          <a:bodyPr>
            <a:normAutofit fontScale="92500" lnSpcReduction="10000"/>
          </a:bodyPr>
          <a:lstStyle/>
          <a:p>
            <a:r>
              <a:rPr lang="en-US" sz="2800" dirty="0" smtClean="0"/>
              <a:t>Is it proper to deliver mail to (A) which was addressed to (B)?</a:t>
            </a:r>
          </a:p>
          <a:p>
            <a:r>
              <a:rPr lang="en-US" sz="2800" dirty="0" smtClean="0"/>
              <a:t>Is it proper to take a command given to one and deliver it to another? False applications of the word…</a:t>
            </a:r>
          </a:p>
          <a:p>
            <a:pPr lvl="1"/>
            <a:r>
              <a:rPr lang="en-US" sz="2600" dirty="0" smtClean="0"/>
              <a:t>Apply “love your enemies” to “governments?”</a:t>
            </a:r>
          </a:p>
          <a:p>
            <a:pPr lvl="1"/>
            <a:r>
              <a:rPr lang="en-US" sz="2600" dirty="0" smtClean="0"/>
              <a:t>Apply Luke 6:35 to banking institutions?</a:t>
            </a:r>
          </a:p>
          <a:p>
            <a:pPr lvl="1"/>
            <a:r>
              <a:rPr lang="en-US" sz="2600" dirty="0"/>
              <a:t>“Come, let us take our fill of love until morning; Let us delight ourselves with </a:t>
            </a:r>
            <a:r>
              <a:rPr lang="en-US" sz="2600" dirty="0" smtClean="0"/>
              <a:t>love” (Prov. 7:18)</a:t>
            </a:r>
          </a:p>
          <a:p>
            <a:pPr lvl="2"/>
            <a:r>
              <a:rPr lang="en-US" sz="2400" dirty="0" smtClean="0"/>
              <a:t>Is this scripture?</a:t>
            </a:r>
          </a:p>
          <a:p>
            <a:pPr lvl="2"/>
            <a:r>
              <a:rPr lang="en-US" sz="2400" dirty="0" smtClean="0"/>
              <a:t>Does it describe the proper manner of life for God’s people</a:t>
            </a:r>
            <a:r>
              <a:rPr lang="en-US" sz="2400" dirty="0" smtClean="0"/>
              <a:t>? Context!</a:t>
            </a:r>
            <a:endParaRPr lang="en-US" sz="2400" dirty="0"/>
          </a:p>
        </p:txBody>
      </p:sp>
      <p:pic>
        <p:nvPicPr>
          <p:cNvPr id="5122" name="Picture 2" descr="C:\Users\Steven\AppData\Local\Microsoft\Windows\Temporary Internet Files\Content.IE5\GR51CBU4\MP90026286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1179" y="1143000"/>
            <a:ext cx="2259965" cy="34858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73967507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5673979" cy="5791200"/>
          </a:xfrm>
        </p:spPr>
        <p:txBody>
          <a:bodyPr>
            <a:normAutofit/>
          </a:bodyPr>
          <a:lstStyle/>
          <a:p>
            <a:r>
              <a:rPr lang="en-US" sz="2800" dirty="0" smtClean="0"/>
              <a:t>Shall French </a:t>
            </a:r>
            <a:r>
              <a:rPr lang="en-US" sz="2800" dirty="0"/>
              <a:t>L</a:t>
            </a:r>
            <a:r>
              <a:rPr lang="en-US" sz="2800" dirty="0" smtClean="0"/>
              <a:t>aw govern U.S. citizens?</a:t>
            </a:r>
          </a:p>
          <a:p>
            <a:r>
              <a:rPr lang="en-US" sz="2800" dirty="0" smtClean="0"/>
              <a:t>Shall Massachusetts </a:t>
            </a:r>
            <a:r>
              <a:rPr lang="en-US" sz="2800" dirty="0"/>
              <a:t>L</a:t>
            </a:r>
            <a:r>
              <a:rPr lang="en-US" sz="2800" dirty="0" smtClean="0"/>
              <a:t>aw govern Texas?</a:t>
            </a:r>
          </a:p>
          <a:p>
            <a:r>
              <a:rPr lang="en-US" sz="2800" b="1" dirty="0" smtClean="0"/>
              <a:t>Shall Israel’s law govern the church?</a:t>
            </a:r>
          </a:p>
        </p:txBody>
      </p:sp>
      <p:pic>
        <p:nvPicPr>
          <p:cNvPr id="1027" name="Picture 3" descr="C:\Users\Steven\AppData\Local\Microsoft\Windows\Temporary Internet Files\Content.IE5\X5ND3ZXO\MP90030589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600200"/>
            <a:ext cx="2609088" cy="3657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441241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noGrp="1"/>
          </p:cNvSpPr>
          <p:nvPr>
            <p:ph idx="1"/>
          </p:nvPr>
        </p:nvSpPr>
        <p:spPr>
          <a:xfrm>
            <a:off x="762000" y="636687"/>
            <a:ext cx="7543800" cy="5078313"/>
          </a:xfrm>
          <a:prstGeom prst="rect">
            <a:avLst/>
          </a:prstGeom>
          <a:noFill/>
        </p:spPr>
        <p:txBody>
          <a:bodyPr wrap="square" rtlCol="0">
            <a:spAutoFit/>
          </a:bodyPr>
          <a:lstStyle/>
          <a:p>
            <a:pPr marL="0" indent="0" algn="ctr">
              <a:buNone/>
            </a:pPr>
            <a:r>
              <a:rPr lang="en-US" sz="3600" dirty="0">
                <a:solidFill>
                  <a:schemeClr val="accent1"/>
                </a:solidFill>
              </a:rPr>
              <a:t>“How many disciples of Moses are to be found in the professed school of Jesus Christ! and how few among the teachers of the New Testament seem to know that Christ’s ministers are not able ministers of the Old Testament, but of the New</a:t>
            </a:r>
            <a:r>
              <a:rPr lang="en-US" sz="3600" dirty="0" smtClean="0">
                <a:solidFill>
                  <a:schemeClr val="accent1"/>
                </a:solidFill>
              </a:rPr>
              <a:t>!” </a:t>
            </a:r>
            <a:r>
              <a:rPr lang="en-US" sz="4000" dirty="0" smtClean="0">
                <a:solidFill>
                  <a:schemeClr val="accent1"/>
                </a:solidFill>
              </a:rPr>
              <a:t/>
            </a:r>
            <a:br>
              <a:rPr lang="en-US" sz="4000" dirty="0" smtClean="0">
                <a:solidFill>
                  <a:schemeClr val="accent1"/>
                </a:solidFill>
              </a:rPr>
            </a:br>
            <a:r>
              <a:rPr lang="en-US" dirty="0" smtClean="0">
                <a:solidFill>
                  <a:schemeClr val="accent1"/>
                </a:solidFill>
              </a:rPr>
              <a:t>(Alexander Campbell, as quoted by, Richardson</a:t>
            </a:r>
            <a:r>
              <a:rPr lang="en-US" dirty="0">
                <a:solidFill>
                  <a:schemeClr val="accent1"/>
                </a:solidFill>
              </a:rPr>
              <a:t>, </a:t>
            </a:r>
            <a:r>
              <a:rPr lang="en-US" i="1" dirty="0">
                <a:solidFill>
                  <a:schemeClr val="accent1"/>
                </a:solidFill>
              </a:rPr>
              <a:t>Memoirs of Alexander Campbell</a:t>
            </a:r>
            <a:r>
              <a:rPr lang="en-US" dirty="0">
                <a:solidFill>
                  <a:schemeClr val="accent1"/>
                </a:solidFill>
              </a:rPr>
              <a:t>, 448; </a:t>
            </a:r>
            <a:r>
              <a:rPr lang="en-US" dirty="0" smtClean="0">
                <a:solidFill>
                  <a:schemeClr val="accent1"/>
                </a:solidFill>
              </a:rPr>
              <a:t>in </a:t>
            </a:r>
            <a:r>
              <a:rPr lang="en-US" dirty="0">
                <a:solidFill>
                  <a:schemeClr val="accent1"/>
                </a:solidFill>
              </a:rPr>
              <a:t>West</a:t>
            </a:r>
            <a:r>
              <a:rPr lang="en-US" dirty="0" smtClean="0">
                <a:solidFill>
                  <a:schemeClr val="accent1"/>
                </a:solidFill>
              </a:rPr>
              <a:t>, </a:t>
            </a:r>
            <a:r>
              <a:rPr lang="en-US" i="1" dirty="0" smtClean="0">
                <a:solidFill>
                  <a:schemeClr val="accent1"/>
                </a:solidFill>
              </a:rPr>
              <a:t>Search </a:t>
            </a:r>
            <a:r>
              <a:rPr lang="en-US" i="1" dirty="0">
                <a:solidFill>
                  <a:schemeClr val="accent1"/>
                </a:solidFill>
              </a:rPr>
              <a:t>for the Ancient Order</a:t>
            </a:r>
            <a:r>
              <a:rPr lang="en-US" dirty="0">
                <a:solidFill>
                  <a:schemeClr val="accent1"/>
                </a:solidFill>
              </a:rPr>
              <a:t>, vol. 1, </a:t>
            </a:r>
            <a:r>
              <a:rPr lang="en-US" dirty="0" smtClean="0">
                <a:solidFill>
                  <a:schemeClr val="accent1"/>
                </a:solidFill>
              </a:rPr>
              <a:t>62, 63)</a:t>
            </a:r>
            <a:endParaRPr lang="en-US" dirty="0">
              <a:solidFill>
                <a:schemeClr val="accent1"/>
              </a:solidFill>
            </a:endParaRPr>
          </a:p>
        </p:txBody>
      </p:sp>
    </p:spTree>
    <p:extLst>
      <p:ext uri="{BB962C8B-B14F-4D97-AF65-F5344CB8AC3E}">
        <p14:creationId xmlns:p14="http://schemas.microsoft.com/office/powerpoint/2010/main" val="26969505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We’ve Studied</a:t>
            </a:r>
            <a:endParaRPr lang="en-US" dirty="0"/>
          </a:p>
        </p:txBody>
      </p:sp>
      <p:sp>
        <p:nvSpPr>
          <p:cNvPr id="3" name="Content Placeholder 2"/>
          <p:cNvSpPr>
            <a:spLocks noGrp="1"/>
          </p:cNvSpPr>
          <p:nvPr>
            <p:ph idx="1"/>
          </p:nvPr>
        </p:nvSpPr>
        <p:spPr/>
        <p:txBody>
          <a:bodyPr/>
          <a:lstStyle/>
          <a:p>
            <a:r>
              <a:rPr lang="en-US" dirty="0" smtClean="0"/>
              <a:t>There are some things the law simply cannot do</a:t>
            </a:r>
          </a:p>
          <a:p>
            <a:pPr lvl="1"/>
            <a:r>
              <a:rPr lang="en-US" dirty="0" smtClean="0"/>
              <a:t>It cannot give righteousness and life</a:t>
            </a:r>
          </a:p>
          <a:p>
            <a:pPr lvl="1"/>
            <a:r>
              <a:rPr lang="en-US" dirty="0" smtClean="0"/>
              <a:t>It cannot display the full malignity of sin</a:t>
            </a:r>
          </a:p>
          <a:p>
            <a:pPr lvl="1"/>
            <a:r>
              <a:rPr lang="en-US" dirty="0" smtClean="0"/>
              <a:t>It cannot be a suitable rule of life for all mankind</a:t>
            </a:r>
          </a:p>
          <a:p>
            <a:r>
              <a:rPr lang="en-US" dirty="0" smtClean="0"/>
              <a:t>Rightly apply the word</a:t>
            </a:r>
          </a:p>
          <a:p>
            <a:r>
              <a:rPr lang="en-US" dirty="0" smtClean="0"/>
              <a:t>We are not ministers of the Old Testament, but of the New (2 Cor. 3:6)</a:t>
            </a:r>
            <a:endParaRPr lang="en-US" dirty="0"/>
          </a:p>
        </p:txBody>
      </p:sp>
    </p:spTree>
    <p:extLst>
      <p:ext uri="{BB962C8B-B14F-4D97-AF65-F5344CB8AC3E}">
        <p14:creationId xmlns:p14="http://schemas.microsoft.com/office/powerpoint/2010/main" val="230650568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dirty="0"/>
          </a:p>
        </p:txBody>
      </p:sp>
      <p:sp>
        <p:nvSpPr>
          <p:cNvPr id="8" name="Content Placeholder 7"/>
          <p:cNvSpPr>
            <a:spLocks noGrp="1"/>
          </p:cNvSpPr>
          <p:nvPr>
            <p:ph idx="1"/>
          </p:nvPr>
        </p:nvSpPr>
        <p:spPr/>
        <p:txBody>
          <a:bodyPr>
            <a:normAutofit/>
          </a:bodyPr>
          <a:lstStyle/>
          <a:p>
            <a:pPr marL="0" indent="0">
              <a:buNone/>
            </a:pPr>
            <a:r>
              <a:rPr lang="en-US" sz="3200" b="1" dirty="0" smtClean="0"/>
              <a:t>In the next lesson we will look at: </a:t>
            </a:r>
          </a:p>
          <a:p>
            <a:pPr marL="971550" lvl="1" indent="-514350"/>
            <a:r>
              <a:rPr lang="en-US" sz="2800" b="1" dirty="0" smtClean="0"/>
              <a:t>Why</a:t>
            </a:r>
            <a:r>
              <a:rPr lang="en-US" sz="2800" dirty="0" smtClean="0"/>
              <a:t> the law could not accomplish righteousness and give life</a:t>
            </a:r>
          </a:p>
          <a:p>
            <a:pPr marL="971550" lvl="1" indent="-514350"/>
            <a:r>
              <a:rPr lang="en-US" sz="2800" dirty="0" smtClean="0"/>
              <a:t>The </a:t>
            </a:r>
            <a:r>
              <a:rPr lang="en-US" sz="2800" dirty="0"/>
              <a:t>Allegory of Hagar and Sarah</a:t>
            </a:r>
          </a:p>
          <a:p>
            <a:pPr marL="971550" lvl="1" indent="-514350"/>
            <a:endParaRPr lang="en-US" sz="2800" dirty="0" smtClean="0"/>
          </a:p>
        </p:txBody>
      </p:sp>
    </p:spTree>
    <p:extLst>
      <p:ext uri="{BB962C8B-B14F-4D97-AF65-F5344CB8AC3E}">
        <p14:creationId xmlns:p14="http://schemas.microsoft.com/office/powerpoint/2010/main" val="2195394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Could not Give Life and Righteousness</a:t>
            </a:r>
            <a:endParaRPr lang="en-US" dirty="0"/>
          </a:p>
        </p:txBody>
      </p:sp>
      <p:sp>
        <p:nvSpPr>
          <p:cNvPr id="5" name="Text Placeholder 4"/>
          <p:cNvSpPr>
            <a:spLocks noGrp="1"/>
          </p:cNvSpPr>
          <p:nvPr>
            <p:ph type="body" idx="1"/>
          </p:nvPr>
        </p:nvSpPr>
        <p:spPr/>
        <p:txBody>
          <a:bodyPr/>
          <a:lstStyle/>
          <a:p>
            <a:r>
              <a:rPr lang="en-US" dirty="0" smtClean="0"/>
              <a:t>SECTION 1</a:t>
            </a:r>
            <a:endParaRPr lang="en-US" dirty="0"/>
          </a:p>
        </p:txBody>
      </p:sp>
      <p:pic>
        <p:nvPicPr>
          <p:cNvPr id="3074" name="Picture 2" descr="C:\Users\Steven\AppData\Local\Microsoft\Windows\Temporary Internet Files\Content.IE5\QFO36E21\MC90015652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6600" y="710339"/>
            <a:ext cx="2337097"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866961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4572000"/>
            <a:ext cx="7543800" cy="1600200"/>
          </a:xfrm>
        </p:spPr>
        <p:txBody>
          <a:bodyPr>
            <a:normAutofit fontScale="90000"/>
          </a:bodyPr>
          <a:lstStyle/>
          <a:p>
            <a:r>
              <a:rPr lang="en-US" dirty="0" smtClean="0"/>
              <a:t>Will You Obey Gospel Today?</a:t>
            </a:r>
            <a:endParaRPr lang="en-US" dirty="0"/>
          </a:p>
        </p:txBody>
      </p:sp>
      <p:sp>
        <p:nvSpPr>
          <p:cNvPr id="5" name="Content Placeholder 4"/>
          <p:cNvSpPr>
            <a:spLocks noGrp="1"/>
          </p:cNvSpPr>
          <p:nvPr>
            <p:ph idx="1"/>
          </p:nvPr>
        </p:nvSpPr>
        <p:spPr>
          <a:xfrm>
            <a:off x="762000" y="381000"/>
            <a:ext cx="7543800" cy="4572000"/>
          </a:xfrm>
          <a:effectLst>
            <a:glow rad="101600">
              <a:srgbClr val="FFFF00">
                <a:alpha val="60000"/>
              </a:srgbClr>
            </a:glow>
          </a:effectLst>
        </p:spPr>
        <p:txBody>
          <a:bodyPr/>
          <a:lstStyle/>
          <a:p>
            <a:r>
              <a:rPr lang="en-US" b="1" dirty="0" smtClean="0"/>
              <a:t>While the law of Moses was not a suitable law for all of mankind, the gospel is:</a:t>
            </a:r>
            <a:r>
              <a:rPr lang="en-US" dirty="0" smtClean="0"/>
              <a:t/>
            </a:r>
            <a:br>
              <a:rPr lang="en-US" dirty="0" smtClean="0"/>
            </a:br>
            <a:endParaRPr lang="en-US" dirty="0" smtClean="0"/>
          </a:p>
          <a:p>
            <a:pPr marL="320040" lvl="1" indent="0">
              <a:buNone/>
            </a:pPr>
            <a:r>
              <a:rPr lang="en-US" sz="2400" dirty="0" smtClean="0">
                <a:solidFill>
                  <a:schemeClr val="accent1"/>
                </a:solidFill>
              </a:rPr>
              <a:t>15</a:t>
            </a:r>
            <a:r>
              <a:rPr lang="en-US" sz="2400" dirty="0" smtClean="0"/>
              <a:t>  “And </a:t>
            </a:r>
            <a:r>
              <a:rPr lang="en-US" sz="2400" dirty="0"/>
              <a:t>He said to them, </a:t>
            </a:r>
            <a:r>
              <a:rPr lang="en-US" sz="2400" dirty="0" smtClean="0"/>
              <a:t>‘Go </a:t>
            </a:r>
            <a:r>
              <a:rPr lang="en-US" sz="2400" dirty="0"/>
              <a:t>into </a:t>
            </a:r>
            <a:r>
              <a:rPr lang="en-US" sz="2400" dirty="0">
                <a:solidFill>
                  <a:schemeClr val="accent1"/>
                </a:solidFill>
              </a:rPr>
              <a:t>all the world </a:t>
            </a:r>
            <a:r>
              <a:rPr lang="en-US" sz="2400" dirty="0"/>
              <a:t>and preach the </a:t>
            </a:r>
            <a:r>
              <a:rPr lang="en-US" sz="2400" dirty="0">
                <a:solidFill>
                  <a:schemeClr val="accent1"/>
                </a:solidFill>
              </a:rPr>
              <a:t>gospel</a:t>
            </a:r>
            <a:r>
              <a:rPr lang="en-US" sz="2400" dirty="0"/>
              <a:t> to every creature.</a:t>
            </a:r>
          </a:p>
          <a:p>
            <a:pPr marL="320040" lvl="1" indent="0">
              <a:buNone/>
            </a:pPr>
            <a:r>
              <a:rPr lang="en-US" sz="2400" dirty="0">
                <a:solidFill>
                  <a:schemeClr val="accent1"/>
                </a:solidFill>
              </a:rPr>
              <a:t>16</a:t>
            </a:r>
            <a:r>
              <a:rPr lang="en-US" sz="2400" dirty="0"/>
              <a:t>  </a:t>
            </a:r>
            <a:r>
              <a:rPr lang="en-US" sz="2400" dirty="0" smtClean="0">
                <a:solidFill>
                  <a:schemeClr val="accent1"/>
                </a:solidFill>
              </a:rPr>
              <a:t>He </a:t>
            </a:r>
            <a:r>
              <a:rPr lang="en-US" sz="2400" dirty="0">
                <a:solidFill>
                  <a:schemeClr val="accent1"/>
                </a:solidFill>
              </a:rPr>
              <a:t>who believes and is baptized will be saved</a:t>
            </a:r>
            <a:r>
              <a:rPr lang="en-US" sz="2400" dirty="0"/>
              <a:t>; but he who does not believe will be </a:t>
            </a:r>
            <a:r>
              <a:rPr lang="en-US" sz="2400" dirty="0" smtClean="0"/>
              <a:t>condemned’” (Mk. 16:15, 16)</a:t>
            </a:r>
          </a:p>
        </p:txBody>
      </p:sp>
      <p:sp>
        <p:nvSpPr>
          <p:cNvPr id="7" name="Double Brace 6"/>
          <p:cNvSpPr/>
          <p:nvPr/>
        </p:nvSpPr>
        <p:spPr>
          <a:xfrm>
            <a:off x="838200" y="2362200"/>
            <a:ext cx="7620000" cy="1905000"/>
          </a:xfrm>
          <a:prstGeom prst="brace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effectLst>
                <a:glow rad="63500">
                  <a:srgbClr val="FFFF00">
                    <a:alpha val="40000"/>
                  </a:srgbClr>
                </a:glow>
              </a:effectLst>
            </a:endParaRPr>
          </a:p>
        </p:txBody>
      </p:sp>
    </p:spTree>
    <p:extLst>
      <p:ext uri="{BB962C8B-B14F-4D97-AF65-F5344CB8AC3E}">
        <p14:creationId xmlns:p14="http://schemas.microsoft.com/office/powerpoint/2010/main" val="17355386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2000" y="381000"/>
            <a:ext cx="7543800" cy="5791200"/>
          </a:xfrm>
        </p:spPr>
        <p:txBody>
          <a:bodyPr>
            <a:normAutofit/>
          </a:bodyPr>
          <a:lstStyle/>
          <a:p>
            <a:pPr marL="0" indent="0">
              <a:buNone/>
            </a:pPr>
            <a:r>
              <a:rPr lang="en-US" dirty="0" smtClean="0"/>
              <a:t>“For </a:t>
            </a:r>
            <a:r>
              <a:rPr lang="en-US" dirty="0"/>
              <a:t>what the law could not do in that it was weak through the </a:t>
            </a:r>
            <a:r>
              <a:rPr lang="en-US" dirty="0" smtClean="0"/>
              <a:t>flesh…” (Rom. 8:3)</a:t>
            </a:r>
          </a:p>
          <a:p>
            <a:r>
              <a:rPr lang="en-US" dirty="0" smtClean="0"/>
              <a:t>Due to the weakness of men who were under it, the law was weak to spare and deliver them</a:t>
            </a:r>
          </a:p>
          <a:p>
            <a:r>
              <a:rPr lang="en-US" dirty="0" smtClean="0"/>
              <a:t>The law could not make a sinner whole; it crushed him; it could not regenerate him; it </a:t>
            </a:r>
            <a:r>
              <a:rPr lang="en-US" b="1" dirty="0" smtClean="0"/>
              <a:t>condemned</a:t>
            </a:r>
            <a:r>
              <a:rPr lang="en-US" dirty="0" smtClean="0"/>
              <a:t> him</a:t>
            </a:r>
          </a:p>
          <a:p>
            <a:r>
              <a:rPr lang="en-US" dirty="0" smtClean="0"/>
              <a:t>Justification was not possible under the law unless there was perfect obedience—that never happened (Rom. 3:23)</a:t>
            </a:r>
          </a:p>
          <a:p>
            <a:pPr lvl="1"/>
            <a:r>
              <a:rPr lang="en-US" dirty="0" smtClean="0"/>
              <a:t>A </a:t>
            </a:r>
            <a:r>
              <a:rPr lang="en-US" dirty="0" smtClean="0"/>
              <a:t>remembrance of sins every year (Heb. 10:1-3)</a:t>
            </a:r>
          </a:p>
          <a:p>
            <a:pPr lvl="1"/>
            <a:r>
              <a:rPr lang="en-US" dirty="0" smtClean="0"/>
              <a:t>The law made nothing perfect (Heb. 7:19)</a:t>
            </a:r>
            <a:endParaRPr lang="en-US" dirty="0"/>
          </a:p>
        </p:txBody>
      </p:sp>
    </p:spTree>
    <p:extLst>
      <p:ext uri="{BB962C8B-B14F-4D97-AF65-F5344CB8AC3E}">
        <p14:creationId xmlns:p14="http://schemas.microsoft.com/office/powerpoint/2010/main" val="3486269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1) Could Not Give Righteousness &amp; Life</a:t>
            </a:r>
            <a:endParaRPr lang="en-US" dirty="0"/>
          </a:p>
        </p:txBody>
      </p:sp>
      <p:sp>
        <p:nvSpPr>
          <p:cNvPr id="5" name="Content Placeholder 4"/>
          <p:cNvSpPr>
            <a:spLocks noGrp="1"/>
          </p:cNvSpPr>
          <p:nvPr>
            <p:ph idx="1"/>
          </p:nvPr>
        </p:nvSpPr>
        <p:spPr/>
        <p:txBody>
          <a:bodyPr>
            <a:normAutofit/>
          </a:bodyPr>
          <a:lstStyle/>
          <a:p>
            <a:r>
              <a:rPr lang="en-US" sz="3200" dirty="0" smtClean="0"/>
              <a:t>“Righteousness” and “Life” are inseparable</a:t>
            </a:r>
          </a:p>
          <a:p>
            <a:pPr lvl="1"/>
            <a:r>
              <a:rPr lang="en-US" sz="2800" dirty="0" smtClean="0"/>
              <a:t>Where “righteousness” is not, “life” is not</a:t>
            </a:r>
          </a:p>
          <a:p>
            <a:pPr lvl="1"/>
            <a:r>
              <a:rPr lang="en-US" sz="2800" dirty="0" smtClean="0"/>
              <a:t>Where one is, the other is found</a:t>
            </a:r>
          </a:p>
          <a:p>
            <a:pPr lvl="1"/>
            <a:r>
              <a:rPr lang="en-US" sz="2800" dirty="0" smtClean="0"/>
              <a:t>What puts us in contact with one, puts us in contact with the other</a:t>
            </a:r>
          </a:p>
          <a:p>
            <a:pPr lvl="1"/>
            <a:endParaRPr lang="en-US" sz="2800" dirty="0"/>
          </a:p>
        </p:txBody>
      </p:sp>
    </p:spTree>
    <p:extLst>
      <p:ext uri="{BB962C8B-B14F-4D97-AF65-F5344CB8AC3E}">
        <p14:creationId xmlns:p14="http://schemas.microsoft.com/office/powerpoint/2010/main" val="2729859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1) Could Not Give Righteousness &amp; Life</a:t>
            </a:r>
            <a:endParaRPr lang="en-US" dirty="0"/>
          </a:p>
        </p:txBody>
      </p:sp>
      <p:sp>
        <p:nvSpPr>
          <p:cNvPr id="5" name="Content Placeholder 4"/>
          <p:cNvSpPr>
            <a:spLocks noGrp="1"/>
          </p:cNvSpPr>
          <p:nvPr>
            <p:ph idx="1"/>
          </p:nvPr>
        </p:nvSpPr>
        <p:spPr>
          <a:xfrm>
            <a:off x="762000" y="381000"/>
            <a:ext cx="7543800" cy="4191000"/>
          </a:xfrm>
        </p:spPr>
        <p:txBody>
          <a:bodyPr>
            <a:normAutofit/>
          </a:bodyPr>
          <a:lstStyle/>
          <a:p>
            <a:r>
              <a:rPr lang="en-US" sz="2800" dirty="0" smtClean="0">
                <a:effectLst>
                  <a:glow rad="101600">
                    <a:srgbClr val="FFFF00">
                      <a:alpha val="60000"/>
                    </a:srgbClr>
                  </a:glow>
                </a:effectLst>
              </a:rPr>
              <a:t>“Is the law then against the promises of God? Certainly not! For if there had been a law given which could have given life, truly righteousness would have been by the law” (Gal. 3:21)</a:t>
            </a:r>
          </a:p>
          <a:p>
            <a:pPr lvl="1"/>
            <a:r>
              <a:rPr lang="en-US" sz="2400" dirty="0" smtClean="0"/>
              <a:t>If a law could give LIFE, then RIGHTEOUSNESS would have been by the law</a:t>
            </a:r>
          </a:p>
          <a:p>
            <a:pPr lvl="1"/>
            <a:r>
              <a:rPr lang="en-US" sz="2400" dirty="0" smtClean="0"/>
              <a:t>The law cannot give life and cannot make one righteous!</a:t>
            </a:r>
          </a:p>
        </p:txBody>
      </p:sp>
    </p:spTree>
    <p:extLst>
      <p:ext uri="{BB962C8B-B14F-4D97-AF65-F5344CB8AC3E}">
        <p14:creationId xmlns:p14="http://schemas.microsoft.com/office/powerpoint/2010/main" val="301348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2000" y="381000"/>
            <a:ext cx="7543800" cy="4419600"/>
          </a:xfrm>
        </p:spPr>
        <p:txBody>
          <a:bodyPr>
            <a:normAutofit/>
          </a:bodyPr>
          <a:lstStyle/>
          <a:p>
            <a:r>
              <a:rPr lang="en-US" sz="2800" dirty="0" smtClean="0"/>
              <a:t>“And the commandment, which was to bring life, I found to bring death” (Rom. 7:10)</a:t>
            </a:r>
          </a:p>
          <a:p>
            <a:pPr lvl="1"/>
            <a:r>
              <a:rPr lang="en-US" sz="2400" dirty="0" smtClean="0"/>
              <a:t>Paul, before Christ, thought the commandment brought life</a:t>
            </a:r>
          </a:p>
          <a:p>
            <a:pPr lvl="1"/>
            <a:r>
              <a:rPr lang="en-US" sz="2400" dirty="0" smtClean="0"/>
              <a:t>After Christ, Paul found it to bring death</a:t>
            </a:r>
          </a:p>
          <a:p>
            <a:pPr lvl="1"/>
            <a:r>
              <a:rPr lang="en-US" sz="2400" dirty="0" smtClean="0"/>
              <a:t>Why?</a:t>
            </a:r>
          </a:p>
          <a:p>
            <a:pPr lvl="2"/>
            <a:r>
              <a:rPr lang="en-US" sz="2400" dirty="0" smtClean="0"/>
              <a:t>Sin (unrighteousness) through the commandment produced death in me (Rom. 7:11-13)</a:t>
            </a:r>
          </a:p>
          <a:p>
            <a:pPr lvl="2"/>
            <a:r>
              <a:rPr lang="en-US" sz="2400" dirty="0" smtClean="0"/>
              <a:t>Law cannot free those who violate it!</a:t>
            </a:r>
          </a:p>
        </p:txBody>
      </p:sp>
      <p:sp>
        <p:nvSpPr>
          <p:cNvPr id="9" name="Title 1"/>
          <p:cNvSpPr>
            <a:spLocks noGrp="1"/>
          </p:cNvSpPr>
          <p:nvPr>
            <p:ph type="title"/>
          </p:nvPr>
        </p:nvSpPr>
        <p:spPr>
          <a:xfrm>
            <a:off x="762000" y="4572000"/>
            <a:ext cx="6781800" cy="1600200"/>
          </a:xfrm>
        </p:spPr>
        <p:txBody>
          <a:bodyPr>
            <a:normAutofit/>
          </a:bodyPr>
          <a:lstStyle/>
          <a:p>
            <a:r>
              <a:rPr lang="en-US" sz="7200" spc="600" dirty="0" smtClean="0"/>
              <a:t>Law     LIFE</a:t>
            </a:r>
            <a:endParaRPr lang="en-US" sz="7200" spc="600" dirty="0"/>
          </a:p>
        </p:txBody>
      </p:sp>
      <p:pic>
        <p:nvPicPr>
          <p:cNvPr id="10" name="Picture 3" descr="C:\Users\Steven\AppData\Local\Microsoft\Windows\Temporary Internet Files\Content.IE5\PSF4LITO\MC90030367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6545" y="5181600"/>
            <a:ext cx="888340" cy="892912"/>
          </a:xfrm>
          <a:prstGeom prst="rect">
            <a:avLst/>
          </a:prstGeom>
          <a:noFill/>
          <a:extLst>
            <a:ext uri="{909E8E84-426E-40DD-AFC4-6F175D3DCCD1}">
              <a14:hiddenFill xmlns:a14="http://schemas.microsoft.com/office/drawing/2010/main">
                <a:solidFill>
                  <a:srgbClr val="FFFFFF"/>
                </a:solidFill>
              </a14:hiddenFill>
            </a:ext>
          </a:extLst>
        </p:spPr>
      </p:pic>
      <p:sp>
        <p:nvSpPr>
          <p:cNvPr id="11" name="Right Arrow 10"/>
          <p:cNvSpPr/>
          <p:nvPr/>
        </p:nvSpPr>
        <p:spPr>
          <a:xfrm>
            <a:off x="2667000" y="5334000"/>
            <a:ext cx="845375" cy="5881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54710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r>
              <a:rPr lang="en-US" sz="2800" dirty="0" smtClean="0"/>
              <a:t> “I do not set aside the grace of God; for if righteousness comes through the law, then Christ died in vain” (Gal. 2:21)</a:t>
            </a:r>
          </a:p>
          <a:p>
            <a:pPr lvl="1"/>
            <a:r>
              <a:rPr lang="en-US" sz="2400" dirty="0" smtClean="0"/>
              <a:t>“If righteousness come through the law” then Christ would not have had to die to make us righteous!</a:t>
            </a:r>
          </a:p>
          <a:p>
            <a:pPr lvl="1"/>
            <a:r>
              <a:rPr lang="en-US" sz="2400" dirty="0" smtClean="0"/>
              <a:t>Since righteousness cannot come from the law, then the law cannot bring life</a:t>
            </a:r>
          </a:p>
          <a:p>
            <a:pPr lvl="1"/>
            <a:r>
              <a:rPr lang="en-US" sz="2400" dirty="0" smtClean="0"/>
              <a:t>Since righteousness comes through Christ, then life must also come through Him!</a:t>
            </a:r>
          </a:p>
        </p:txBody>
      </p:sp>
      <p:sp>
        <p:nvSpPr>
          <p:cNvPr id="6" name="Title 1"/>
          <p:cNvSpPr>
            <a:spLocks noGrp="1"/>
          </p:cNvSpPr>
          <p:nvPr>
            <p:ph type="title"/>
          </p:nvPr>
        </p:nvSpPr>
        <p:spPr>
          <a:xfrm>
            <a:off x="762000" y="4572000"/>
            <a:ext cx="7772400" cy="1600200"/>
          </a:xfrm>
        </p:spPr>
        <p:txBody>
          <a:bodyPr>
            <a:normAutofit fontScale="90000"/>
          </a:bodyPr>
          <a:lstStyle/>
          <a:p>
            <a:r>
              <a:rPr lang="en-US" sz="7200" spc="600" dirty="0" smtClean="0"/>
              <a:t>Law      </a:t>
            </a:r>
            <a:r>
              <a:rPr lang="en-US" sz="7200" spc="-300" dirty="0" smtClean="0"/>
              <a:t>Righteousness</a:t>
            </a:r>
            <a:endParaRPr lang="en-US" sz="7200" spc="-300" dirty="0"/>
          </a:p>
        </p:txBody>
      </p:sp>
      <p:pic>
        <p:nvPicPr>
          <p:cNvPr id="7" name="Picture 3" descr="C:\Users\Steven\AppData\Local\Microsoft\Windows\Temporary Internet Files\Content.IE5\PSF4LITO\MC90030367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5181600"/>
            <a:ext cx="888340" cy="892912"/>
          </a:xfrm>
          <a:prstGeom prst="rect">
            <a:avLst/>
          </a:prstGeom>
          <a:noFill/>
          <a:extLst>
            <a:ext uri="{909E8E84-426E-40DD-AFC4-6F175D3DCCD1}">
              <a14:hiddenFill xmlns:a14="http://schemas.microsoft.com/office/drawing/2010/main">
                <a:solidFill>
                  <a:srgbClr val="FFFFFF"/>
                </a:solidFill>
              </a14:hiddenFill>
            </a:ext>
          </a:extLst>
        </p:spPr>
      </p:pic>
      <p:sp>
        <p:nvSpPr>
          <p:cNvPr id="8" name="Right Arrow 7"/>
          <p:cNvSpPr/>
          <p:nvPr/>
        </p:nvSpPr>
        <p:spPr>
          <a:xfrm>
            <a:off x="2667000" y="5334000"/>
            <a:ext cx="845375" cy="5881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141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spc="600" dirty="0" smtClean="0"/>
              <a:t>GRACE     LIFE</a:t>
            </a:r>
            <a:endParaRPr lang="en-US" sz="7200" spc="600" dirty="0"/>
          </a:p>
        </p:txBody>
      </p:sp>
      <p:sp>
        <p:nvSpPr>
          <p:cNvPr id="3" name="Content Placeholder 2"/>
          <p:cNvSpPr>
            <a:spLocks noGrp="1"/>
          </p:cNvSpPr>
          <p:nvPr>
            <p:ph idx="1"/>
          </p:nvPr>
        </p:nvSpPr>
        <p:spPr>
          <a:xfrm>
            <a:off x="457200" y="381000"/>
            <a:ext cx="8229600" cy="5257800"/>
          </a:xfrm>
        </p:spPr>
        <p:txBody>
          <a:bodyPr>
            <a:normAutofit/>
          </a:bodyPr>
          <a:lstStyle/>
          <a:p>
            <a:r>
              <a:rPr lang="en-US" sz="2800" dirty="0" smtClean="0"/>
              <a:t>“</a:t>
            </a:r>
            <a:r>
              <a:rPr lang="en-US" sz="2800" baseline="30000" dirty="0" smtClean="0"/>
              <a:t>20</a:t>
            </a:r>
            <a:r>
              <a:rPr lang="en-US" sz="2800" dirty="0" smtClean="0"/>
              <a:t> Moreover the law entered that the offense might abound. But where sin abounded, grace abounded much more, </a:t>
            </a:r>
            <a:r>
              <a:rPr lang="en-US" sz="2800" baseline="30000" dirty="0" smtClean="0"/>
              <a:t>21</a:t>
            </a:r>
            <a:r>
              <a:rPr lang="en-US" sz="2800" dirty="0" smtClean="0"/>
              <a:t>  so that as sin reigned in death, even so grace might reign through </a:t>
            </a:r>
            <a:r>
              <a:rPr lang="en-US" sz="2800" b="1" dirty="0" smtClean="0"/>
              <a:t>righteousness to eternal life </a:t>
            </a:r>
            <a:r>
              <a:rPr lang="en-US" sz="2800" dirty="0" smtClean="0"/>
              <a:t>through Jesus Christ our Lord” (Rom. 5:20, 21)</a:t>
            </a:r>
          </a:p>
          <a:p>
            <a:pPr lvl="1"/>
            <a:r>
              <a:rPr lang="en-US" sz="2400" dirty="0" smtClean="0"/>
              <a:t>Law entered – offense abounds</a:t>
            </a:r>
          </a:p>
          <a:p>
            <a:pPr lvl="1"/>
            <a:r>
              <a:rPr lang="en-US" sz="2400" dirty="0" smtClean="0"/>
              <a:t>Grace through Jesus Christ abounds more</a:t>
            </a:r>
          </a:p>
          <a:p>
            <a:pPr lvl="1"/>
            <a:r>
              <a:rPr lang="en-US" sz="2400" dirty="0" smtClean="0"/>
              <a:t>Grace reigns through righteousness</a:t>
            </a:r>
          </a:p>
          <a:p>
            <a:pPr lvl="2"/>
            <a:r>
              <a:rPr lang="en-US" sz="2400" dirty="0" smtClean="0"/>
              <a:t>Produces what?</a:t>
            </a:r>
          </a:p>
          <a:p>
            <a:pPr lvl="2"/>
            <a:r>
              <a:rPr lang="en-US" sz="2400" dirty="0" smtClean="0"/>
              <a:t>ANSWER: Eternal life!</a:t>
            </a:r>
          </a:p>
          <a:p>
            <a:endParaRPr lang="en-US" sz="2800" dirty="0"/>
          </a:p>
        </p:txBody>
      </p:sp>
      <p:sp>
        <p:nvSpPr>
          <p:cNvPr id="4" name="Right Arrow 3"/>
          <p:cNvSpPr/>
          <p:nvPr/>
        </p:nvSpPr>
        <p:spPr>
          <a:xfrm>
            <a:off x="3810000" y="5274178"/>
            <a:ext cx="845375" cy="5881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534195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ight Arrow 7"/>
          <p:cNvSpPr/>
          <p:nvPr/>
        </p:nvSpPr>
        <p:spPr>
          <a:xfrm>
            <a:off x="3657600" y="3276600"/>
            <a:ext cx="3581400" cy="1752600"/>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762000" y="4572000"/>
            <a:ext cx="6781800" cy="1600200"/>
          </a:xfrm>
        </p:spPr>
        <p:txBody>
          <a:bodyPr>
            <a:normAutofit/>
          </a:bodyPr>
          <a:lstStyle/>
          <a:p>
            <a:r>
              <a:rPr lang="en-US" sz="6000" dirty="0" smtClean="0">
                <a:latin typeface="Bernard MT Condensed" pitchFamily="18" charset="0"/>
              </a:rPr>
              <a:t>Romans 5:20, 21</a:t>
            </a:r>
            <a:endParaRPr lang="en-US" sz="6000" dirty="0">
              <a:latin typeface="Bernard MT Condensed"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29785094"/>
              </p:ext>
            </p:extLst>
          </p:nvPr>
        </p:nvGraphicFramePr>
        <p:xfrm>
          <a:off x="457200" y="990600"/>
          <a:ext cx="49530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5448300" y="3891290"/>
            <a:ext cx="1372492" cy="523220"/>
          </a:xfrm>
          <a:prstGeom prst="rect">
            <a:avLst/>
          </a:prstGeom>
          <a:noFill/>
        </p:spPr>
        <p:txBody>
          <a:bodyPr wrap="none" rtlCol="0">
            <a:spAutoFit/>
          </a:bodyPr>
          <a:lstStyle/>
          <a:p>
            <a:r>
              <a:rPr lang="en-US" sz="2800" dirty="0" smtClean="0">
                <a:effectLst>
                  <a:outerShdw blurRad="38100" dist="38100" dir="2700000" algn="tl">
                    <a:srgbClr val="000000">
                      <a:alpha val="43137"/>
                    </a:srgbClr>
                  </a:outerShdw>
                </a:effectLst>
                <a:latin typeface="Aharoni" pitchFamily="2" charset="-79"/>
                <a:cs typeface="Aharoni" pitchFamily="2" charset="-79"/>
              </a:rPr>
              <a:t>CHRIST</a:t>
            </a:r>
            <a:endParaRPr lang="en-US" sz="2800" dirty="0">
              <a:effectLst>
                <a:outerShdw blurRad="38100" dist="38100" dir="2700000" algn="tl">
                  <a:srgbClr val="000000">
                    <a:alpha val="43137"/>
                  </a:srgbClr>
                </a:outerShdw>
              </a:effectLst>
              <a:latin typeface="Aharoni" pitchFamily="2" charset="-79"/>
              <a:cs typeface="Aharoni" pitchFamily="2" charset="-79"/>
            </a:endParaRPr>
          </a:p>
        </p:txBody>
      </p:sp>
      <p:pic>
        <p:nvPicPr>
          <p:cNvPr id="1026" name="Picture 2"/>
          <p:cNvPicPr>
            <a:picLocks noChangeAspect="1" noChangeArrowheads="1"/>
          </p:cNvPicPr>
          <p:nvPr/>
        </p:nvPicPr>
        <p:blipFill>
          <a:blip r:embed="rId8">
            <a:extLst>
              <a:ext uri="{BEBA8EAE-BF5A-486C-A8C5-ECC9F3942E4B}">
                <a14:imgProps xmlns:a14="http://schemas.microsoft.com/office/drawing/2010/main">
                  <a14:imgLayer r:embed="rId9">
                    <a14:imgEffect>
                      <a14:artisticGlowDiffused/>
                    </a14:imgEffect>
                  </a14:imgLayer>
                </a14:imgProps>
              </a:ext>
              <a:ext uri="{28A0092B-C50C-407E-A947-70E740481C1C}">
                <a14:useLocalDpi xmlns:a14="http://schemas.microsoft.com/office/drawing/2010/main" val="0"/>
              </a:ext>
            </a:extLst>
          </a:blip>
          <a:srcRect/>
          <a:stretch>
            <a:fillRect/>
          </a:stretch>
        </p:blipFill>
        <p:spPr bwMode="auto">
          <a:xfrm>
            <a:off x="6781800" y="1143000"/>
            <a:ext cx="2133600" cy="443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9814941"/>
      </p:ext>
    </p:extLst>
  </p:cSld>
  <p:clrMapOvr>
    <a:masterClrMapping/>
  </p:clrMapOvr>
  <p:transition spd="slow">
    <p:wipe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bluegre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1897</TotalTime>
  <Words>1217</Words>
  <Application>Microsoft Office PowerPoint</Application>
  <PresentationFormat>On-screen Show (4:3)</PresentationFormat>
  <Paragraphs>103</Paragraphs>
  <Slides>20</Slides>
  <Notes>11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20</vt:i4>
      </vt:variant>
    </vt:vector>
  </HeadingPairs>
  <TitlesOfParts>
    <vt:vector size="29" baseType="lpstr">
      <vt:lpstr>Arial</vt:lpstr>
      <vt:lpstr>Impact</vt:lpstr>
      <vt:lpstr>Calibri</vt:lpstr>
      <vt:lpstr>Times New Roman</vt:lpstr>
      <vt:lpstr>Aharoni</vt:lpstr>
      <vt:lpstr>Cambria</vt:lpstr>
      <vt:lpstr>Bernard MT Condensed</vt:lpstr>
      <vt:lpstr>NewsPrint</vt:lpstr>
      <vt:lpstr>bluegrey</vt:lpstr>
      <vt:lpstr>“The Law” WHAT THE LAW COULD NOT DO</vt:lpstr>
      <vt:lpstr>Could not Give Life and Righteousness</vt:lpstr>
      <vt:lpstr>PowerPoint Presentation</vt:lpstr>
      <vt:lpstr>1) Could Not Give Righteousness &amp; Life</vt:lpstr>
      <vt:lpstr>1) Could Not Give Righteousness &amp; Life</vt:lpstr>
      <vt:lpstr>Law     LIFE</vt:lpstr>
      <vt:lpstr>Law      Righteousness</vt:lpstr>
      <vt:lpstr>GRACE     LIFE</vt:lpstr>
      <vt:lpstr>Romans 5:20, 21</vt:lpstr>
      <vt:lpstr>Could not exhibit the full malignity of sin</vt:lpstr>
      <vt:lpstr>2) Could Not Exhibit The Full Malignity of Sin</vt:lpstr>
      <vt:lpstr>2) Could Not Exhibit The Full Malignity of Sin</vt:lpstr>
      <vt:lpstr>Was not a suitable rule of life for all mankind</vt:lpstr>
      <vt:lpstr>3) Was Not A Suitable Rule Of Life For All Mankind</vt:lpstr>
      <vt:lpstr>PowerPoint Presentation</vt:lpstr>
      <vt:lpstr>PowerPoint Presentation</vt:lpstr>
      <vt:lpstr>PowerPoint Presentation</vt:lpstr>
      <vt:lpstr>What We’ve Studied</vt:lpstr>
      <vt:lpstr>PowerPoint Presentation</vt:lpstr>
      <vt:lpstr>Will You Obey Gospel Today?</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Law”</dc:title>
  <dc:creator>Steven J. Wallace</dc:creator>
  <cp:lastModifiedBy>Steven J. Wallace</cp:lastModifiedBy>
  <cp:revision>77</cp:revision>
  <dcterms:created xsi:type="dcterms:W3CDTF">2012-06-07T17:53:34Z</dcterms:created>
  <dcterms:modified xsi:type="dcterms:W3CDTF">2012-07-07T17:11:22Z</dcterms:modified>
</cp:coreProperties>
</file>